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3"/>
  </p:notesMasterIdLst>
  <p:handoutMasterIdLst>
    <p:handoutMasterId r:id="rId14"/>
  </p:handoutMasterIdLst>
  <p:sldIdLst>
    <p:sldId id="256" r:id="rId2"/>
    <p:sldId id="257" r:id="rId3"/>
    <p:sldId id="258" r:id="rId4"/>
    <p:sldId id="260" r:id="rId5"/>
    <p:sldId id="259" r:id="rId6"/>
    <p:sldId id="265" r:id="rId7"/>
    <p:sldId id="264" r:id="rId8"/>
    <p:sldId id="266" r:id="rId9"/>
    <p:sldId id="267" r:id="rId10"/>
    <p:sldId id="262"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0" d="100"/>
          <a:sy n="120" d="100"/>
        </p:scale>
        <p:origin x="174"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2026F5CA-A327-C6F7-F376-253656137E4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it-IT"/>
              <a:t>Patto per Reggio Calabria</a:t>
            </a:r>
          </a:p>
        </p:txBody>
      </p:sp>
      <p:sp>
        <p:nvSpPr>
          <p:cNvPr id="3" name="Segnaposto data 2">
            <a:extLst>
              <a:ext uri="{FF2B5EF4-FFF2-40B4-BE49-F238E27FC236}">
                <a16:creationId xmlns:a16="http://schemas.microsoft.com/office/drawing/2014/main" id="{A9A9ADAA-3DA4-32B3-1797-C6D9ECD514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8CE94-CBA5-40DA-AAD2-7543C4E261CA}" type="datetimeFigureOut">
              <a:rPr lang="it-IT" smtClean="0"/>
              <a:t>25/07/2022</a:t>
            </a:fld>
            <a:endParaRPr lang="it-IT"/>
          </a:p>
        </p:txBody>
      </p:sp>
      <p:sp>
        <p:nvSpPr>
          <p:cNvPr id="4" name="Segnaposto piè di pagina 3">
            <a:extLst>
              <a:ext uri="{FF2B5EF4-FFF2-40B4-BE49-F238E27FC236}">
                <a16:creationId xmlns:a16="http://schemas.microsoft.com/office/drawing/2014/main" id="{99A3CBE3-A35C-B258-4060-8F06A7D687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A0B90CCF-D71D-D7C6-C7BD-E915F8B3A30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4E65FC-9967-48E7-BE9C-F8FFC6587503}" type="slidenum">
              <a:rPr lang="it-IT" smtClean="0"/>
              <a:t>‹N›</a:t>
            </a:fld>
            <a:endParaRPr lang="it-IT"/>
          </a:p>
        </p:txBody>
      </p:sp>
    </p:spTree>
    <p:extLst>
      <p:ext uri="{BB962C8B-B14F-4D97-AF65-F5344CB8AC3E}">
        <p14:creationId xmlns:p14="http://schemas.microsoft.com/office/powerpoint/2010/main" val="3424222224"/>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it-IT"/>
              <a:t>Patto per Reggio Calabria</a:t>
            </a:r>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C6EF04-D2F5-49FC-AD68-DB52D65778DA}" type="datetimeFigureOut">
              <a:rPr lang="it-IT" smtClean="0"/>
              <a:t>25/07/2022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D92B50-349D-4875-A3D4-B98E14497316}" type="slidenum">
              <a:rPr lang="it-IT" smtClean="0"/>
              <a:t>‹N›</a:t>
            </a:fld>
            <a:endParaRPr lang="it-IT"/>
          </a:p>
        </p:txBody>
      </p:sp>
    </p:spTree>
    <p:extLst>
      <p:ext uri="{BB962C8B-B14F-4D97-AF65-F5344CB8AC3E}">
        <p14:creationId xmlns:p14="http://schemas.microsoft.com/office/powerpoint/2010/main" val="263788612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9E0654E-9E37-42E5-856F-569A873EC454}"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601915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3712D01-B47D-4CE2-BA69-A2724F1C5A80}" type="datetime1">
              <a:rPr lang="it-IT" smtClean="0"/>
              <a:t>25/07/2022</a:t>
            </a:fld>
            <a:endParaRPr lang="it-IT"/>
          </a:p>
        </p:txBody>
      </p:sp>
      <p:sp>
        <p:nvSpPr>
          <p:cNvPr id="6" name="Footer Placeholder 5"/>
          <p:cNvSpPr>
            <a:spLocks noGrp="1"/>
          </p:cNvSpPr>
          <p:nvPr>
            <p:ph type="ftr" sz="quarter" idx="11"/>
          </p:nvPr>
        </p:nvSpPr>
        <p:spPr/>
        <p:txBody>
          <a:bodyPr/>
          <a:lstStyle/>
          <a:p>
            <a:r>
              <a:rPr lang="it-IT"/>
              <a:t>Patto per Reggio Calabria</a:t>
            </a:r>
          </a:p>
        </p:txBody>
      </p:sp>
      <p:sp>
        <p:nvSpPr>
          <p:cNvPr id="7" name="Slide Number Placeholder 6"/>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308683400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3712D01-B47D-4CE2-BA69-A2724F1C5A80}"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665358006"/>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3712D01-B47D-4CE2-BA69-A2724F1C5A80}"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91221068"/>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3712D01-B47D-4CE2-BA69-A2724F1C5A80}"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3752215112"/>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3712D01-B47D-4CE2-BA69-A2724F1C5A80}" type="datetime1">
              <a:rPr lang="it-IT" smtClean="0"/>
              <a:t>25/07/2022</a:t>
            </a:fld>
            <a:endParaRPr lang="it-IT"/>
          </a:p>
        </p:txBody>
      </p:sp>
      <p:sp>
        <p:nvSpPr>
          <p:cNvPr id="4"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340045206"/>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3712D01-B47D-4CE2-BA69-A2724F1C5A80}" type="datetime1">
              <a:rPr lang="it-IT" smtClean="0"/>
              <a:t>25/07/2022</a:t>
            </a:fld>
            <a:endParaRPr lang="it-IT"/>
          </a:p>
        </p:txBody>
      </p:sp>
      <p:sp>
        <p:nvSpPr>
          <p:cNvPr id="4"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911945276"/>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85081F5-34D4-456E-897B-B3B4E50E88FE}"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197541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CAFD360-ECF0-4290-9685-C6390A876847}"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3503396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B4F8A520-57A9-46ED-991C-5A8B86D1C645}"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402430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A322FC7-E500-4D7D-BD9A-DAEE228C17AC}" type="datetime1">
              <a:rPr lang="it-IT" smtClean="0"/>
              <a:t>25/07/2022</a:t>
            </a:fld>
            <a:endParaRPr lang="it-IT"/>
          </a:p>
        </p:txBody>
      </p:sp>
      <p:sp>
        <p:nvSpPr>
          <p:cNvPr id="5" name="Footer Placeholder 4"/>
          <p:cNvSpPr>
            <a:spLocks noGrp="1"/>
          </p:cNvSpPr>
          <p:nvPr>
            <p:ph type="ftr" sz="quarter" idx="11"/>
          </p:nvPr>
        </p:nvSpPr>
        <p:spPr/>
        <p:txBody>
          <a:bodyPr/>
          <a:lstStyle/>
          <a:p>
            <a:r>
              <a:rPr lang="it-IT"/>
              <a:t>Patto per Reggio Calabria</a:t>
            </a:r>
          </a:p>
        </p:txBody>
      </p:sp>
      <p:sp>
        <p:nvSpPr>
          <p:cNvPr id="6" name="Slide Number Placeholder 5"/>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1119975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C5DF34F-A518-4747-A0C8-24C3BFE9D740}" type="datetime1">
              <a:rPr lang="it-IT" smtClean="0"/>
              <a:t>25/07/2022</a:t>
            </a:fld>
            <a:endParaRPr lang="it-IT"/>
          </a:p>
        </p:txBody>
      </p:sp>
      <p:sp>
        <p:nvSpPr>
          <p:cNvPr id="6" name="Footer Placeholder 5"/>
          <p:cNvSpPr>
            <a:spLocks noGrp="1"/>
          </p:cNvSpPr>
          <p:nvPr>
            <p:ph type="ftr" sz="quarter" idx="11"/>
          </p:nvPr>
        </p:nvSpPr>
        <p:spPr/>
        <p:txBody>
          <a:bodyPr/>
          <a:lstStyle/>
          <a:p>
            <a:r>
              <a:rPr lang="it-IT"/>
              <a:t>Patto per Reggio Calabria</a:t>
            </a:r>
          </a:p>
        </p:txBody>
      </p:sp>
      <p:sp>
        <p:nvSpPr>
          <p:cNvPr id="7" name="Slide Number Placeholder 6"/>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3062259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3B6F7CE-7E26-47F7-88A0-DE3522D1316B}" type="datetime1">
              <a:rPr lang="it-IT" smtClean="0"/>
              <a:t>25/07/2022</a:t>
            </a:fld>
            <a:endParaRPr lang="it-IT"/>
          </a:p>
        </p:txBody>
      </p:sp>
      <p:sp>
        <p:nvSpPr>
          <p:cNvPr id="8" name="Footer Placeholder 7"/>
          <p:cNvSpPr>
            <a:spLocks noGrp="1"/>
          </p:cNvSpPr>
          <p:nvPr>
            <p:ph type="ftr" sz="quarter" idx="11"/>
          </p:nvPr>
        </p:nvSpPr>
        <p:spPr/>
        <p:txBody>
          <a:bodyPr/>
          <a:lstStyle/>
          <a:p>
            <a:r>
              <a:rPr lang="it-IT"/>
              <a:t>Patto per Reggio Calabria</a:t>
            </a:r>
          </a:p>
        </p:txBody>
      </p:sp>
      <p:sp>
        <p:nvSpPr>
          <p:cNvPr id="9" name="Slide Number Placeholder 8"/>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28872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0F4E3CD7-6AE1-49E7-9216-388F0EED1626}" type="datetime1">
              <a:rPr lang="it-IT" smtClean="0"/>
              <a:t>25/07/2022</a:t>
            </a:fld>
            <a:endParaRPr lang="it-IT"/>
          </a:p>
        </p:txBody>
      </p:sp>
      <p:sp>
        <p:nvSpPr>
          <p:cNvPr id="5" name="Footer Placeholder 3"/>
          <p:cNvSpPr>
            <a:spLocks noGrp="1"/>
          </p:cNvSpPr>
          <p:nvPr>
            <p:ph type="ftr" sz="quarter" idx="11"/>
          </p:nvPr>
        </p:nvSpPr>
        <p:spPr/>
        <p:txBody>
          <a:bodyPr/>
          <a:lstStyle/>
          <a:p>
            <a:r>
              <a:rPr lang="it-IT"/>
              <a:t>Patto per Reggio Calabria</a:t>
            </a:r>
          </a:p>
        </p:txBody>
      </p:sp>
      <p:sp>
        <p:nvSpPr>
          <p:cNvPr id="6" name="Slide Number Placeholder 4"/>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82385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3CB5C87-9B87-4AA0-B14E-BA9AA978F214}" type="datetime1">
              <a:rPr lang="it-IT" smtClean="0"/>
              <a:t>25/07/2022</a:t>
            </a:fld>
            <a:endParaRPr lang="it-IT"/>
          </a:p>
        </p:txBody>
      </p:sp>
      <p:sp>
        <p:nvSpPr>
          <p:cNvPr id="5" name="Footer Placeholder 2"/>
          <p:cNvSpPr>
            <a:spLocks noGrp="1"/>
          </p:cNvSpPr>
          <p:nvPr>
            <p:ph type="ftr" sz="quarter" idx="11"/>
          </p:nvPr>
        </p:nvSpPr>
        <p:spPr/>
        <p:txBody>
          <a:bodyPr/>
          <a:lstStyle/>
          <a:p>
            <a:r>
              <a:rPr lang="it-IT"/>
              <a:t>Patto per Reggio Calabria</a:t>
            </a:r>
          </a:p>
        </p:txBody>
      </p:sp>
      <p:sp>
        <p:nvSpPr>
          <p:cNvPr id="6" name="Slide Number Placeholder 3"/>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48013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045FF400-7CF3-4482-AB94-ED0B83F531AD}" type="datetime1">
              <a:rPr lang="it-IT" smtClean="0"/>
              <a:t>25/07/2022</a:t>
            </a:fld>
            <a:endParaRPr lang="it-IT"/>
          </a:p>
        </p:txBody>
      </p:sp>
      <p:sp>
        <p:nvSpPr>
          <p:cNvPr id="5" name="Footer Placeholder 5"/>
          <p:cNvSpPr>
            <a:spLocks noGrp="1"/>
          </p:cNvSpPr>
          <p:nvPr>
            <p:ph type="ftr" sz="quarter" idx="11"/>
          </p:nvPr>
        </p:nvSpPr>
        <p:spPr/>
        <p:txBody>
          <a:bodyPr/>
          <a:lstStyle/>
          <a:p>
            <a:r>
              <a:rPr lang="it-IT"/>
              <a:t>Patto per Reggio Calabria</a:t>
            </a:r>
          </a:p>
        </p:txBody>
      </p:sp>
      <p:sp>
        <p:nvSpPr>
          <p:cNvPr id="6" name="Slide Number Placeholder 6"/>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22795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CD9D704-78AD-46FC-9602-4F0A571F7734}" type="datetime1">
              <a:rPr lang="it-IT" smtClean="0"/>
              <a:t>25/07/2022</a:t>
            </a:fld>
            <a:endParaRPr lang="it-IT"/>
          </a:p>
        </p:txBody>
      </p:sp>
      <p:sp>
        <p:nvSpPr>
          <p:cNvPr id="6" name="Footer Placeholder 5"/>
          <p:cNvSpPr>
            <a:spLocks noGrp="1"/>
          </p:cNvSpPr>
          <p:nvPr>
            <p:ph type="ftr" sz="quarter" idx="11"/>
          </p:nvPr>
        </p:nvSpPr>
        <p:spPr/>
        <p:txBody>
          <a:bodyPr/>
          <a:lstStyle/>
          <a:p>
            <a:r>
              <a:rPr lang="it-IT"/>
              <a:t>Patto per Reggio Calabria</a:t>
            </a:r>
          </a:p>
        </p:txBody>
      </p:sp>
      <p:sp>
        <p:nvSpPr>
          <p:cNvPr id="7" name="Slide Number Placeholder 6"/>
          <p:cNvSpPr>
            <a:spLocks noGrp="1"/>
          </p:cNvSpPr>
          <p:nvPr>
            <p:ph type="sldNum" sz="quarter" idx="12"/>
          </p:nvPr>
        </p:nvSpPr>
        <p:spPr/>
        <p:txBody>
          <a:bodyPr/>
          <a:lstStyle/>
          <a:p>
            <a:fld id="{D15FAF87-F212-4C7F-80EB-0F6EB81965EC}" type="slidenum">
              <a:rPr lang="it-IT" smtClean="0"/>
              <a:t>‹N›</a:t>
            </a:fld>
            <a:endParaRPr lang="it-IT"/>
          </a:p>
        </p:txBody>
      </p:sp>
    </p:spTree>
    <p:extLst>
      <p:ext uri="{BB962C8B-B14F-4D97-AF65-F5344CB8AC3E}">
        <p14:creationId xmlns:p14="http://schemas.microsoft.com/office/powerpoint/2010/main" val="1767428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3712D01-B47D-4CE2-BA69-A2724F1C5A80}" type="datetime1">
              <a:rPr lang="it-IT" smtClean="0"/>
              <a:t>25/07/2022</a:t>
            </a:fld>
            <a:endParaRPr lang="it-I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it-IT"/>
              <a:t>Patto per Reggio Calabria</a:t>
            </a: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15FAF87-F212-4C7F-80EB-0F6EB81965EC}" type="slidenum">
              <a:rPr lang="it-IT" smtClean="0"/>
              <a:t>‹N›</a:t>
            </a:fld>
            <a:endParaRPr lang="it-IT"/>
          </a:p>
        </p:txBody>
      </p:sp>
    </p:spTree>
    <p:extLst>
      <p:ext uri="{BB962C8B-B14F-4D97-AF65-F5344CB8AC3E}">
        <p14:creationId xmlns:p14="http://schemas.microsoft.com/office/powerpoint/2010/main" val="2968086444"/>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782C53D4-F935-1630-E210-E1B344279464}"/>
              </a:ext>
            </a:extLst>
          </p:cNvPr>
          <p:cNvSpPr>
            <a:spLocks noGrp="1"/>
          </p:cNvSpPr>
          <p:nvPr>
            <p:ph type="subTitle" idx="1"/>
          </p:nvPr>
        </p:nvSpPr>
        <p:spPr>
          <a:xfrm>
            <a:off x="1391478" y="2886323"/>
            <a:ext cx="9276522" cy="3140765"/>
          </a:xfrm>
        </p:spPr>
        <p:txBody>
          <a:bodyPr>
            <a:noAutofit/>
          </a:bodyPr>
          <a:lstStyle/>
          <a:p>
            <a:pPr algn="ctr">
              <a:lnSpc>
                <a:spcPct val="150000"/>
              </a:lnSpc>
              <a:spcBef>
                <a:spcPts val="0"/>
              </a:spcBef>
            </a:pPr>
            <a:r>
              <a:rPr lang="it-IT" sz="2800" b="1" dirty="0">
                <a:latin typeface="Calisto MT" panose="02040603050505030304" pitchFamily="18" charset="0"/>
              </a:rPr>
              <a:t>ACCORDO TRA LO STATO ED IL COMUNE DI REGGIO CALABRIA PER IL RIPIANO DEL DISAVANZO E PER IL RILANCIO DEGLI INVESTIMENTI</a:t>
            </a:r>
          </a:p>
        </p:txBody>
      </p:sp>
      <p:sp>
        <p:nvSpPr>
          <p:cNvPr id="6" name="Segnaposto piè di pagina 5">
            <a:extLst>
              <a:ext uri="{FF2B5EF4-FFF2-40B4-BE49-F238E27FC236}">
                <a16:creationId xmlns:a16="http://schemas.microsoft.com/office/drawing/2014/main" id="{4371EA6D-3266-58D6-D827-D843039C6CF6}"/>
              </a:ext>
            </a:extLst>
          </p:cNvPr>
          <p:cNvSpPr>
            <a:spLocks noGrp="1"/>
          </p:cNvSpPr>
          <p:nvPr>
            <p:ph type="ftr" sz="quarter" idx="11"/>
          </p:nvPr>
        </p:nvSpPr>
        <p:spPr/>
        <p:txBody>
          <a:bodyPr/>
          <a:lstStyle/>
          <a:p>
            <a:r>
              <a:rPr lang="it-IT"/>
              <a:t>Patto per Reggio Calabria</a:t>
            </a:r>
          </a:p>
        </p:txBody>
      </p:sp>
      <p:pic>
        <p:nvPicPr>
          <p:cNvPr id="4" name="Immagine 3">
            <a:extLst>
              <a:ext uri="{FF2B5EF4-FFF2-40B4-BE49-F238E27FC236}">
                <a16:creationId xmlns:a16="http://schemas.microsoft.com/office/drawing/2014/main" id="{14024E71-9BE0-D30D-4634-D39950D06D0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79590" y="886423"/>
            <a:ext cx="2463125" cy="1844078"/>
          </a:xfrm>
          <a:prstGeom prst="rect">
            <a:avLst/>
          </a:prstGeom>
        </p:spPr>
      </p:pic>
      <p:pic>
        <p:nvPicPr>
          <p:cNvPr id="5" name="Immagine 4">
            <a:extLst>
              <a:ext uri="{FF2B5EF4-FFF2-40B4-BE49-F238E27FC236}">
                <a16:creationId xmlns:a16="http://schemas.microsoft.com/office/drawing/2014/main" id="{1C176B78-71D8-44C6-FC47-23C8C99C6F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69621" y="1200647"/>
            <a:ext cx="1567367" cy="1455089"/>
          </a:xfrm>
          <a:prstGeom prst="rect">
            <a:avLst/>
          </a:prstGeom>
        </p:spPr>
      </p:pic>
    </p:spTree>
    <p:extLst>
      <p:ext uri="{BB962C8B-B14F-4D97-AF65-F5344CB8AC3E}">
        <p14:creationId xmlns:p14="http://schemas.microsoft.com/office/powerpoint/2010/main" val="3106680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DD6B0B-1482-395D-BE9D-C79494DF60B8}"/>
              </a:ext>
            </a:extLst>
          </p:cNvPr>
          <p:cNvSpPr>
            <a:spLocks noGrp="1"/>
          </p:cNvSpPr>
          <p:nvPr>
            <p:ph type="title"/>
          </p:nvPr>
        </p:nvSpPr>
        <p:spPr/>
        <p:txBody>
          <a:bodyPr/>
          <a:lstStyle/>
          <a:p>
            <a:pPr algn="ctr"/>
            <a:r>
              <a:rPr lang="it-IT" dirty="0">
                <a:latin typeface="Calisto MT" panose="02040603050505030304" pitchFamily="18" charset="0"/>
              </a:rPr>
              <a:t>Le revisioni alle misure previste</a:t>
            </a:r>
          </a:p>
        </p:txBody>
      </p:sp>
      <p:sp>
        <p:nvSpPr>
          <p:cNvPr id="3" name="Segnaposto contenuto 2">
            <a:extLst>
              <a:ext uri="{FF2B5EF4-FFF2-40B4-BE49-F238E27FC236}">
                <a16:creationId xmlns:a16="http://schemas.microsoft.com/office/drawing/2014/main" id="{DB36AFF7-D471-A228-9922-8267754AF81E}"/>
              </a:ext>
            </a:extLst>
          </p:cNvPr>
          <p:cNvSpPr>
            <a:spLocks noGrp="1"/>
          </p:cNvSpPr>
          <p:nvPr>
            <p:ph idx="1"/>
          </p:nvPr>
        </p:nvSpPr>
        <p:spPr/>
        <p:txBody>
          <a:bodyPr/>
          <a:lstStyle/>
          <a:p>
            <a:pPr marL="0" indent="0" algn="just">
              <a:lnSpc>
                <a:spcPct val="150000"/>
              </a:lnSpc>
              <a:spcBef>
                <a:spcPts val="0"/>
              </a:spcBef>
              <a:buNone/>
            </a:pPr>
            <a:r>
              <a:rPr lang="it-IT" dirty="0">
                <a:latin typeface="Calisto MT" panose="02040603050505030304" pitchFamily="18" charset="0"/>
              </a:rPr>
              <a:t>Il Comune di Reggio Calabria potrà, previa deliberazione del Consiglio Comunale, proporre annualmente una diversa rimodulazione delle misure da adottare per il raggiungimento del quarto di propria competenza e aggiornare, di conseguenza, il cronoprogramma</a:t>
            </a:r>
          </a:p>
        </p:txBody>
      </p:sp>
      <p:sp>
        <p:nvSpPr>
          <p:cNvPr id="4" name="Segnaposto piè di pagina 3">
            <a:extLst>
              <a:ext uri="{FF2B5EF4-FFF2-40B4-BE49-F238E27FC236}">
                <a16:creationId xmlns:a16="http://schemas.microsoft.com/office/drawing/2014/main" id="{E100860F-1DBB-6E44-B713-01238740E6BB}"/>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3294966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A44708-53C6-5C13-F2AA-714152326F9D}"/>
              </a:ext>
            </a:extLst>
          </p:cNvPr>
          <p:cNvSpPr>
            <a:spLocks noGrp="1"/>
          </p:cNvSpPr>
          <p:nvPr>
            <p:ph type="title"/>
          </p:nvPr>
        </p:nvSpPr>
        <p:spPr/>
        <p:txBody>
          <a:bodyPr/>
          <a:lstStyle/>
          <a:p>
            <a:pPr algn="ctr"/>
            <a:r>
              <a:rPr lang="it-IT" dirty="0">
                <a:latin typeface="Calisto MT" panose="02040603050505030304" pitchFamily="18" charset="0"/>
              </a:rPr>
              <a:t>Potenziamento dei settori interessati mediante assunzione di personale</a:t>
            </a:r>
          </a:p>
        </p:txBody>
      </p:sp>
      <p:sp>
        <p:nvSpPr>
          <p:cNvPr id="3" name="Segnaposto contenuto 2">
            <a:extLst>
              <a:ext uri="{FF2B5EF4-FFF2-40B4-BE49-F238E27FC236}">
                <a16:creationId xmlns:a16="http://schemas.microsoft.com/office/drawing/2014/main" id="{2F19653C-E2B8-4361-B1DC-8B24E7507C64}"/>
              </a:ext>
            </a:extLst>
          </p:cNvPr>
          <p:cNvSpPr>
            <a:spLocks noGrp="1"/>
          </p:cNvSpPr>
          <p:nvPr>
            <p:ph idx="1"/>
          </p:nvPr>
        </p:nvSpPr>
        <p:spPr/>
        <p:txBody>
          <a:bodyPr>
            <a:normAutofit/>
          </a:bodyPr>
          <a:lstStyle/>
          <a:p>
            <a:pPr marL="0" indent="0" algn="just">
              <a:lnSpc>
                <a:spcPct val="160000"/>
              </a:lnSpc>
              <a:spcBef>
                <a:spcPts val="0"/>
              </a:spcBef>
              <a:buNone/>
            </a:pPr>
            <a:r>
              <a:rPr lang="it-IT" dirty="0">
                <a:latin typeface="Calisto MT" panose="02040603050505030304" pitchFamily="18" charset="0"/>
              </a:rPr>
              <a:t>Nel periodo 2022-2032, il Comune di Reggio Calabria potrà assumere personale con contratto a tempo determinato con qualifica non dirigenziale da destinare al </a:t>
            </a:r>
            <a:r>
              <a:rPr lang="it-IT" b="1" dirty="0">
                <a:latin typeface="Calisto MT" panose="02040603050505030304" pitchFamily="18" charset="0"/>
              </a:rPr>
              <a:t>potenziamento dell'attività di accertamento e riscossione dei tributi e alla gestione e valorizzazione del patrimonio </a:t>
            </a:r>
            <a:r>
              <a:rPr lang="it-IT" dirty="0">
                <a:latin typeface="Calisto MT" panose="02040603050505030304" pitchFamily="18" charset="0"/>
              </a:rPr>
              <a:t>con specifici profili professionali sino ad una spesa aggiuntiva non superiore allo 0,08 per cento a decorrere dal 2022, a valere sul contributo annuo assegnato.</a:t>
            </a:r>
          </a:p>
        </p:txBody>
      </p:sp>
      <p:sp>
        <p:nvSpPr>
          <p:cNvPr id="4" name="Segnaposto piè di pagina 3">
            <a:extLst>
              <a:ext uri="{FF2B5EF4-FFF2-40B4-BE49-F238E27FC236}">
                <a16:creationId xmlns:a16="http://schemas.microsoft.com/office/drawing/2014/main" id="{0F583126-998D-C282-EE9B-C44A975EDD96}"/>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660789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8B7C8F-4112-A64C-C205-BC3D7A873AFE}"/>
              </a:ext>
            </a:extLst>
          </p:cNvPr>
          <p:cNvSpPr>
            <a:spLocks noGrp="1"/>
          </p:cNvSpPr>
          <p:nvPr>
            <p:ph type="title"/>
          </p:nvPr>
        </p:nvSpPr>
        <p:spPr>
          <a:xfrm>
            <a:off x="645130" y="444766"/>
            <a:ext cx="9404723" cy="1400530"/>
          </a:xfrm>
        </p:spPr>
        <p:txBody>
          <a:bodyPr/>
          <a:lstStyle/>
          <a:p>
            <a:pPr algn="ctr"/>
            <a:r>
              <a:rPr lang="it-IT" b="1" dirty="0">
                <a:latin typeface="Calisto MT" panose="02040603050505030304" pitchFamily="18" charset="0"/>
              </a:rPr>
              <a:t>La fonte normativa</a:t>
            </a:r>
          </a:p>
        </p:txBody>
      </p:sp>
      <p:sp>
        <p:nvSpPr>
          <p:cNvPr id="3" name="Segnaposto contenuto 2">
            <a:extLst>
              <a:ext uri="{FF2B5EF4-FFF2-40B4-BE49-F238E27FC236}">
                <a16:creationId xmlns:a16="http://schemas.microsoft.com/office/drawing/2014/main" id="{D162208B-D1DC-09CE-7E3C-D0D0C1A379BF}"/>
              </a:ext>
            </a:extLst>
          </p:cNvPr>
          <p:cNvSpPr>
            <a:spLocks noGrp="1"/>
          </p:cNvSpPr>
          <p:nvPr>
            <p:ph idx="1"/>
          </p:nvPr>
        </p:nvSpPr>
        <p:spPr/>
        <p:txBody>
          <a:bodyPr/>
          <a:lstStyle/>
          <a:p>
            <a:pPr marL="0" indent="0" algn="just">
              <a:lnSpc>
                <a:spcPct val="150000"/>
              </a:lnSpc>
              <a:spcBef>
                <a:spcPts val="0"/>
              </a:spcBef>
              <a:buNone/>
            </a:pPr>
            <a:r>
              <a:rPr lang="it-IT" dirty="0">
                <a:latin typeface="Calisto MT" panose="02040603050505030304" pitchFamily="18" charset="0"/>
              </a:rPr>
              <a:t>L’art. 1, comma 567, della Legge n. 234 del 30 dicembre 2021 -</a:t>
            </a:r>
            <a:r>
              <a:rPr lang="it-IT" dirty="0"/>
              <a:t> </a:t>
            </a:r>
            <a:r>
              <a:rPr lang="it-IT" dirty="0">
                <a:latin typeface="Calisto MT" panose="02040603050505030304" pitchFamily="18" charset="0"/>
              </a:rPr>
              <a:t>“</a:t>
            </a:r>
            <a:r>
              <a:rPr lang="it-IT" i="1" dirty="0">
                <a:latin typeface="Calisto MT" panose="02040603050505030304" pitchFamily="18" charset="0"/>
              </a:rPr>
              <a:t>Bilancio di previsione dello Stato per l'anno finanziario 2022 e bilancio pluriennale per il triennio 2022-2024</a:t>
            </a:r>
            <a:r>
              <a:rPr lang="it-IT" dirty="0">
                <a:latin typeface="Calisto MT" panose="02040603050505030304" pitchFamily="18" charset="0"/>
              </a:rPr>
              <a:t>” - ha riconosciuto ai Comuni, sede di capoluogo di Città metropolitana, con </a:t>
            </a:r>
            <a:r>
              <a:rPr lang="it-IT" b="1" dirty="0">
                <a:latin typeface="Calisto MT" panose="02040603050505030304" pitchFamily="18" charset="0"/>
              </a:rPr>
              <a:t>disavanzo pro-capite superiore ad euro 700</a:t>
            </a:r>
            <a:r>
              <a:rPr lang="it-IT" dirty="0">
                <a:latin typeface="Calisto MT" panose="02040603050505030304" pitchFamily="18" charset="0"/>
              </a:rPr>
              <a:t>, un contributo, per gli anni 2022-2042, di complessivi 2.670 milioni di euro, da ripartire, in proporzione all’onere connesso al ripiano annuale del disavanzo e alle quote di ammortamento dei debiti finanziari al 31 dicembre 2021, al netto della quota capitale delle anticipazioni di liquidità e di cassa</a:t>
            </a:r>
          </a:p>
        </p:txBody>
      </p:sp>
      <p:sp>
        <p:nvSpPr>
          <p:cNvPr id="4" name="Segnaposto piè di pagina 3">
            <a:extLst>
              <a:ext uri="{FF2B5EF4-FFF2-40B4-BE49-F238E27FC236}">
                <a16:creationId xmlns:a16="http://schemas.microsoft.com/office/drawing/2014/main" id="{8ACA7874-5185-B772-6D42-CF85BAE53A89}"/>
              </a:ext>
            </a:extLst>
          </p:cNvPr>
          <p:cNvSpPr>
            <a:spLocks noGrp="1"/>
          </p:cNvSpPr>
          <p:nvPr>
            <p:ph type="ftr" sz="quarter" idx="11"/>
          </p:nvPr>
        </p:nvSpPr>
        <p:spPr/>
        <p:txBody>
          <a:bodyPr/>
          <a:lstStyle/>
          <a:p>
            <a:r>
              <a:rPr lang="it-IT" dirty="0"/>
              <a:t>Patto per Reggio Calabria</a:t>
            </a:r>
          </a:p>
        </p:txBody>
      </p:sp>
    </p:spTree>
    <p:extLst>
      <p:ext uri="{BB962C8B-B14F-4D97-AF65-F5344CB8AC3E}">
        <p14:creationId xmlns:p14="http://schemas.microsoft.com/office/powerpoint/2010/main" val="2238541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93909D-7F76-DC02-1B2C-453CCC131BA0}"/>
              </a:ext>
            </a:extLst>
          </p:cNvPr>
          <p:cNvSpPr>
            <a:spLocks noGrp="1"/>
          </p:cNvSpPr>
          <p:nvPr>
            <p:ph type="title"/>
          </p:nvPr>
        </p:nvSpPr>
        <p:spPr/>
        <p:txBody>
          <a:bodyPr/>
          <a:lstStyle/>
          <a:p>
            <a:pPr algn="ctr"/>
            <a:r>
              <a:rPr lang="it-IT" dirty="0">
                <a:latin typeface="Calisto MT" panose="02040603050505030304" pitchFamily="18" charset="0"/>
              </a:rPr>
              <a:t>Il riparto dei fondi</a:t>
            </a:r>
          </a:p>
        </p:txBody>
      </p:sp>
      <p:sp>
        <p:nvSpPr>
          <p:cNvPr id="3" name="Segnaposto contenuto 2">
            <a:extLst>
              <a:ext uri="{FF2B5EF4-FFF2-40B4-BE49-F238E27FC236}">
                <a16:creationId xmlns:a16="http://schemas.microsoft.com/office/drawing/2014/main" id="{B4CEFA3F-DF16-1316-F744-A2172B623B50}"/>
              </a:ext>
            </a:extLst>
          </p:cNvPr>
          <p:cNvSpPr>
            <a:spLocks noGrp="1"/>
          </p:cNvSpPr>
          <p:nvPr>
            <p:ph idx="1"/>
          </p:nvPr>
        </p:nvSpPr>
        <p:spPr>
          <a:xfrm>
            <a:off x="1103312" y="1669774"/>
            <a:ext cx="8946541" cy="4578625"/>
          </a:xfrm>
        </p:spPr>
        <p:txBody>
          <a:bodyPr/>
          <a:lstStyle/>
          <a:p>
            <a:pPr marL="0" indent="0" algn="just">
              <a:lnSpc>
                <a:spcPct val="150000"/>
              </a:lnSpc>
              <a:spcBef>
                <a:spcPts val="0"/>
              </a:spcBef>
              <a:buNone/>
            </a:pPr>
            <a:r>
              <a:rPr lang="it-IT" dirty="0">
                <a:latin typeface="Calisto MT" panose="02040603050505030304" pitchFamily="18" charset="0"/>
              </a:rPr>
              <a:t>Il Comune di Reggio Calabria è riconosciuto beneficiario del contributo di cui all’articolo 1, comma 567, della Legge 30 dicembre 2021, n. 234, secondo gli importi previsti dal decreto del Ministero dell’Interno, di concerto con il Ministero dell’Economia e delle finanze.</a:t>
            </a:r>
          </a:p>
          <a:p>
            <a:pPr marL="0" indent="0" algn="just">
              <a:lnSpc>
                <a:spcPct val="150000"/>
              </a:lnSpc>
              <a:spcBef>
                <a:spcPts val="0"/>
              </a:spcBef>
              <a:buNone/>
            </a:pPr>
            <a:r>
              <a:rPr lang="it-IT" dirty="0">
                <a:latin typeface="Calisto MT" panose="02040603050505030304" pitchFamily="18" charset="0"/>
              </a:rPr>
              <a:t>Tale contributo non pregiudica la possibilità del Comune di Reggio Calabria di partecipare all’assegnazione di eventuali ulteriori risorse statali, secondo le modalità individuate dalla legge.</a:t>
            </a:r>
          </a:p>
          <a:p>
            <a:pPr marL="0" indent="0" algn="just">
              <a:lnSpc>
                <a:spcPct val="150000"/>
              </a:lnSpc>
              <a:spcBef>
                <a:spcPts val="0"/>
              </a:spcBef>
              <a:buNone/>
            </a:pPr>
            <a:r>
              <a:rPr lang="it-IT" dirty="0">
                <a:latin typeface="Calisto MT" panose="02040603050505030304" pitchFamily="18" charset="0"/>
              </a:rPr>
              <a:t>Il contributo è erogato entro il 31 marzo di ogni anno.</a:t>
            </a:r>
          </a:p>
          <a:p>
            <a:pPr marL="0" indent="0" algn="just">
              <a:lnSpc>
                <a:spcPct val="150000"/>
              </a:lnSpc>
              <a:spcBef>
                <a:spcPts val="0"/>
              </a:spcBef>
              <a:buNone/>
            </a:pPr>
            <a:r>
              <a:rPr lang="it-IT" dirty="0">
                <a:latin typeface="Calisto MT" panose="02040603050505030304" pitchFamily="18" charset="0"/>
              </a:rPr>
              <a:t>Per l’anno 2022, il contributo è erogato entro il 30 settembre.</a:t>
            </a:r>
          </a:p>
        </p:txBody>
      </p:sp>
      <p:sp>
        <p:nvSpPr>
          <p:cNvPr id="4" name="Segnaposto piè di pagina 3">
            <a:extLst>
              <a:ext uri="{FF2B5EF4-FFF2-40B4-BE49-F238E27FC236}">
                <a16:creationId xmlns:a16="http://schemas.microsoft.com/office/drawing/2014/main" id="{77F264DB-5D70-DF9A-CBFD-34B687F3F8E4}"/>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46787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BD211-DFA3-0D7D-C598-6ECA1264256A}"/>
              </a:ext>
            </a:extLst>
          </p:cNvPr>
          <p:cNvSpPr>
            <a:spLocks noGrp="1"/>
          </p:cNvSpPr>
          <p:nvPr>
            <p:ph type="title"/>
          </p:nvPr>
        </p:nvSpPr>
        <p:spPr/>
        <p:txBody>
          <a:bodyPr/>
          <a:lstStyle/>
          <a:p>
            <a:pPr algn="ctr"/>
            <a:r>
              <a:rPr lang="it-IT" dirty="0">
                <a:latin typeface="Calisto MT" panose="02040603050505030304" pitchFamily="18" charset="0"/>
              </a:rPr>
              <a:t>Il decreto di riparto</a:t>
            </a:r>
          </a:p>
        </p:txBody>
      </p:sp>
      <p:pic>
        <p:nvPicPr>
          <p:cNvPr id="8" name="Segnaposto contenuto 7">
            <a:extLst>
              <a:ext uri="{FF2B5EF4-FFF2-40B4-BE49-F238E27FC236}">
                <a16:creationId xmlns:a16="http://schemas.microsoft.com/office/drawing/2014/main" id="{D14847E0-E655-458F-AAA1-62AC4557EFF4}"/>
              </a:ext>
            </a:extLst>
          </p:cNvPr>
          <p:cNvPicPr>
            <a:picLocks noGrp="1" noChangeAspect="1"/>
          </p:cNvPicPr>
          <p:nvPr>
            <p:ph idx="1"/>
          </p:nvPr>
        </p:nvPicPr>
        <p:blipFill rotWithShape="1">
          <a:blip r:embed="rId2"/>
          <a:srcRect l="15102" t="17217" r="15609" b="13613"/>
          <a:stretch/>
        </p:blipFill>
        <p:spPr>
          <a:xfrm>
            <a:off x="749587" y="1129085"/>
            <a:ext cx="9572060" cy="5375082"/>
          </a:xfrm>
        </p:spPr>
      </p:pic>
      <p:sp>
        <p:nvSpPr>
          <p:cNvPr id="6" name="Segnaposto piè di pagina 5">
            <a:extLst>
              <a:ext uri="{FF2B5EF4-FFF2-40B4-BE49-F238E27FC236}">
                <a16:creationId xmlns:a16="http://schemas.microsoft.com/office/drawing/2014/main" id="{5CE1945B-1F48-4855-A7C2-1EB65CF4FD7B}"/>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984473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D38C63-80BF-217E-4F68-273D0409978B}"/>
              </a:ext>
            </a:extLst>
          </p:cNvPr>
          <p:cNvSpPr>
            <a:spLocks noGrp="1"/>
          </p:cNvSpPr>
          <p:nvPr>
            <p:ph type="title"/>
          </p:nvPr>
        </p:nvSpPr>
        <p:spPr/>
        <p:txBody>
          <a:bodyPr/>
          <a:lstStyle/>
          <a:p>
            <a:pPr algn="ctr"/>
            <a:r>
              <a:rPr lang="it-IT" dirty="0">
                <a:latin typeface="Calisto MT" panose="02040603050505030304" pitchFamily="18" charset="0"/>
              </a:rPr>
              <a:t>Gli impegni </a:t>
            </a:r>
          </a:p>
        </p:txBody>
      </p:sp>
      <p:sp>
        <p:nvSpPr>
          <p:cNvPr id="3" name="Segnaposto contenuto 2">
            <a:extLst>
              <a:ext uri="{FF2B5EF4-FFF2-40B4-BE49-F238E27FC236}">
                <a16:creationId xmlns:a16="http://schemas.microsoft.com/office/drawing/2014/main" id="{3EE0094E-B52E-4708-8D0D-8459E3F441D2}"/>
              </a:ext>
            </a:extLst>
          </p:cNvPr>
          <p:cNvSpPr>
            <a:spLocks noGrp="1"/>
          </p:cNvSpPr>
          <p:nvPr>
            <p:ph idx="1"/>
          </p:nvPr>
        </p:nvSpPr>
        <p:spPr>
          <a:xfrm>
            <a:off x="636700" y="1447800"/>
            <a:ext cx="10909189" cy="4913906"/>
          </a:xfrm>
        </p:spPr>
        <p:txBody>
          <a:bodyPr>
            <a:noAutofit/>
          </a:bodyPr>
          <a:lstStyle/>
          <a:p>
            <a:pPr marL="0" indent="0" algn="just">
              <a:spcBef>
                <a:spcPts val="0"/>
              </a:spcBef>
              <a:buNone/>
            </a:pPr>
            <a:r>
              <a:rPr lang="it-IT" sz="2000" dirty="0">
                <a:latin typeface="Calisto MT" panose="02040603050505030304" pitchFamily="18" charset="0"/>
              </a:rPr>
              <a:t>Il Comune di Reggio Calabria assicura </a:t>
            </a:r>
            <a:r>
              <a:rPr lang="it-IT" sz="2000" b="1" dirty="0">
                <a:latin typeface="Calisto MT" panose="02040603050505030304" pitchFamily="18" charset="0"/>
              </a:rPr>
              <a:t>risorse proprie pari ad ¼ del contributo statale previsto dal riparto</a:t>
            </a:r>
            <a:r>
              <a:rPr lang="it-IT" sz="2000" dirty="0">
                <a:latin typeface="Calisto MT" panose="02040603050505030304" pitchFamily="18" charset="0"/>
              </a:rPr>
              <a:t> di cui al decreto attuativo dell’articolo 1, comma 570, della legge n. 234 del 2021, da destinare al ripiano del disavanzo e al rimborso dei debiti finanziari.</a:t>
            </a:r>
          </a:p>
          <a:p>
            <a:pPr marL="0" indent="0" algn="just">
              <a:spcBef>
                <a:spcPts val="0"/>
              </a:spcBef>
              <a:buNone/>
            </a:pPr>
            <a:r>
              <a:rPr lang="it-IT" sz="2000" dirty="0">
                <a:latin typeface="Calisto MT" panose="02040603050505030304" pitchFamily="18" charset="0"/>
              </a:rPr>
              <a:t>Le suddette risorse saranno ottenute dall’applicazione di alcuni degli interventi previsti dal comma 572 dell’articolo 1 della stessa Legge 234 del 2021, con la seguente cadenza temporale:</a:t>
            </a:r>
          </a:p>
          <a:p>
            <a:pPr marL="457200" indent="-457200" algn="just">
              <a:spcBef>
                <a:spcPts val="0"/>
              </a:spcBef>
              <a:buAutoNum type="alphaLcParenR"/>
            </a:pPr>
            <a:r>
              <a:rPr lang="it-IT" sz="2000" dirty="0">
                <a:latin typeface="Calisto MT" panose="02040603050505030304" pitchFamily="18" charset="0"/>
              </a:rPr>
              <a:t>dal 2022 al 2026 il concorso comunale al contributo statale verrà raggiunto considerando l’intero periodo, con una distribuzione che ne assicura il risultato al termine del periodo considerato, per un importo complessivo pari a ¼ del contributo statale erogato per il periodo di riferimento;</a:t>
            </a:r>
          </a:p>
          <a:p>
            <a:pPr marL="457200" indent="-457200" algn="just">
              <a:spcBef>
                <a:spcPts val="0"/>
              </a:spcBef>
              <a:buAutoNum type="alphaLcParenR"/>
            </a:pPr>
            <a:r>
              <a:rPr lang="it-IT" sz="2000" dirty="0">
                <a:latin typeface="Calisto MT" panose="02040603050505030304" pitchFamily="18" charset="0"/>
              </a:rPr>
              <a:t>per ciascuno degli anni dal 2027 al 2042 il ¼ a carico del Comune di Reggio Calabria verrà raggiunto in ragione d’anno.</a:t>
            </a:r>
          </a:p>
          <a:p>
            <a:pPr marL="0" indent="0" algn="just">
              <a:spcBef>
                <a:spcPts val="0"/>
              </a:spcBef>
              <a:buNone/>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Bef>
                <a:spcPts val="0"/>
              </a:spcBef>
              <a:buNone/>
            </a:pPr>
            <a:r>
              <a:rPr lang="it-IT" sz="2000" dirty="0">
                <a:effectLst/>
                <a:latin typeface="Calisto MT" panose="02040603050505030304" pitchFamily="18" charset="0"/>
                <a:ea typeface="Calibri" panose="020F0502020204030204" pitchFamily="34" charset="0"/>
                <a:cs typeface="Times New Roman" panose="02020603050405020304" pitchFamily="18" charset="0"/>
              </a:rPr>
              <a:t>Totale obbligo di copertura con </a:t>
            </a:r>
            <a:r>
              <a:rPr lang="it-IT" sz="2000" dirty="0">
                <a:latin typeface="Calisto MT" panose="02040603050505030304" pitchFamily="18" charset="0"/>
              </a:rPr>
              <a:t>risorse proprie pari ad ¼ del contributo statale </a:t>
            </a:r>
            <a:r>
              <a:rPr lang="it-IT" sz="2000" dirty="0">
                <a:effectLst/>
                <a:latin typeface="Calisto MT" panose="02040603050505030304" pitchFamily="18" charset="0"/>
                <a:ea typeface="Calibri" panose="020F0502020204030204" pitchFamily="34" charset="0"/>
                <a:cs typeface="Times New Roman" panose="02020603050405020304" pitchFamily="18" charset="0"/>
              </a:rPr>
              <a:t>quantificato in €. 34,817,964.77</a:t>
            </a:r>
          </a:p>
          <a:p>
            <a:pPr marL="0" indent="0" algn="just">
              <a:spcBef>
                <a:spcPts val="0"/>
              </a:spcBef>
              <a:buNone/>
            </a:pPr>
            <a:endParaRPr lang="it-IT" sz="2400" dirty="0">
              <a:latin typeface="Calisto MT" panose="02040603050505030304" pitchFamily="18" charset="0"/>
            </a:endParaRPr>
          </a:p>
        </p:txBody>
      </p:sp>
      <p:sp>
        <p:nvSpPr>
          <p:cNvPr id="4" name="Segnaposto piè di pagina 3">
            <a:extLst>
              <a:ext uri="{FF2B5EF4-FFF2-40B4-BE49-F238E27FC236}">
                <a16:creationId xmlns:a16="http://schemas.microsoft.com/office/drawing/2014/main" id="{C803D142-BBD0-DACA-C7F7-EDACD89E7EC3}"/>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3437655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444BA7-9CC9-5AD2-321B-749F12CDBABC}"/>
              </a:ext>
            </a:extLst>
          </p:cNvPr>
          <p:cNvSpPr>
            <a:spLocks noGrp="1"/>
          </p:cNvSpPr>
          <p:nvPr>
            <p:ph type="title"/>
          </p:nvPr>
        </p:nvSpPr>
        <p:spPr>
          <a:xfrm>
            <a:off x="914400" y="365126"/>
            <a:ext cx="10439400" cy="1066110"/>
          </a:xfrm>
        </p:spPr>
        <p:txBody>
          <a:bodyPr>
            <a:noAutofit/>
          </a:bodyPr>
          <a:lstStyle/>
          <a:p>
            <a:pPr algn="ctr"/>
            <a:r>
              <a:rPr lang="it-IT" sz="2800" dirty="0">
                <a:latin typeface="Calisto MT" panose="02040603050505030304" pitchFamily="18" charset="0"/>
              </a:rPr>
              <a:t>Le misure previste dal Patto ed attivate dal Comune di Reggio Calabria:</a:t>
            </a:r>
            <a:br>
              <a:rPr lang="it-IT" sz="2800" dirty="0">
                <a:latin typeface="Calisto MT" panose="02040603050505030304" pitchFamily="18" charset="0"/>
              </a:rPr>
            </a:br>
            <a:r>
              <a:rPr lang="it-IT" sz="2800" dirty="0">
                <a:latin typeface="Calisto MT" panose="02040603050505030304" pitchFamily="18" charset="0"/>
              </a:rPr>
              <a:t>valorizzazione ed alienazione del patrimonio</a:t>
            </a:r>
            <a:endParaRPr lang="it-IT" sz="2800" dirty="0"/>
          </a:p>
        </p:txBody>
      </p:sp>
      <p:sp>
        <p:nvSpPr>
          <p:cNvPr id="3" name="Segnaposto contenuto 2">
            <a:extLst>
              <a:ext uri="{FF2B5EF4-FFF2-40B4-BE49-F238E27FC236}">
                <a16:creationId xmlns:a16="http://schemas.microsoft.com/office/drawing/2014/main" id="{D3EA7D31-2DD7-8B3E-255E-EB1455FC424A}"/>
              </a:ext>
            </a:extLst>
          </p:cNvPr>
          <p:cNvSpPr>
            <a:spLocks noGrp="1"/>
          </p:cNvSpPr>
          <p:nvPr>
            <p:ph idx="1"/>
          </p:nvPr>
        </p:nvSpPr>
        <p:spPr>
          <a:xfrm>
            <a:off x="636105" y="1796995"/>
            <a:ext cx="10654747" cy="4524292"/>
          </a:xfrm>
        </p:spPr>
        <p:txBody>
          <a:bodyPr>
            <a:normAutofit fontScale="40000" lnSpcReduction="20000"/>
          </a:bodyPr>
          <a:lstStyle/>
          <a:p>
            <a:pPr marL="0" indent="0" algn="just">
              <a:buNone/>
            </a:pPr>
            <a:endParaRPr lang="it-IT" sz="3400" dirty="0">
              <a:latin typeface="Calisto MT" panose="02040603050505030304" pitchFamily="18" charset="0"/>
            </a:endParaRPr>
          </a:p>
          <a:p>
            <a:pPr marL="0" indent="0" algn="just">
              <a:buNone/>
            </a:pPr>
            <a:r>
              <a:rPr lang="it-IT" sz="3400" dirty="0">
                <a:latin typeface="Calisto MT" panose="02040603050505030304" pitchFamily="18" charset="0"/>
              </a:rPr>
              <a:t>Il Comune di Reggio Calabria assicura, per gli anni dal 2022 al 2042, le risorse proprie, con la realizzazione delle seguenti misure:</a:t>
            </a:r>
          </a:p>
          <a:p>
            <a:pPr marL="0" indent="0" algn="just">
              <a:buNone/>
            </a:pPr>
            <a:r>
              <a:rPr lang="it-IT" sz="3400" b="1" dirty="0">
                <a:latin typeface="Calisto MT" panose="02040603050505030304" pitchFamily="18" charset="0"/>
              </a:rPr>
              <a:t>1.</a:t>
            </a:r>
            <a:r>
              <a:rPr lang="it-IT" sz="3400" dirty="0">
                <a:latin typeface="Calisto MT" panose="02040603050505030304" pitchFamily="18" charset="0"/>
              </a:rPr>
              <a:t>La </a:t>
            </a:r>
            <a:r>
              <a:rPr lang="it-IT" sz="3400" b="1" cap="all" dirty="0">
                <a:latin typeface="Calisto MT" panose="02040603050505030304" pitchFamily="18" charset="0"/>
              </a:rPr>
              <a:t>valorizzazione delle entrate</a:t>
            </a:r>
            <a:r>
              <a:rPr lang="it-IT" sz="3400" dirty="0">
                <a:latin typeface="Calisto MT" panose="02040603050505030304" pitchFamily="18" charset="0"/>
              </a:rPr>
              <a:t>, attraverso la ricognizione del patrimonio, l’incremento dei canoni di concessione e di locazioni e ulteriori utilizzi produttivi da realizzarsi attraverso appositi </a:t>
            </a:r>
            <a:r>
              <a:rPr lang="it-IT" sz="3400" b="1" dirty="0">
                <a:latin typeface="Calisto MT" panose="02040603050505030304" pitchFamily="18" charset="0"/>
              </a:rPr>
              <a:t>piani di valorizzazione e alienazione</a:t>
            </a:r>
            <a:r>
              <a:rPr lang="it-IT" sz="3400" dirty="0">
                <a:latin typeface="Calisto MT" panose="02040603050505030304" pitchFamily="18" charset="0"/>
              </a:rPr>
              <a:t>, anche avvalendosi del contributo di Enti ed Istituti pubblici e privati. Dal 2022 si procederà alla cessione di immobili di proprietà dell’Ente già inseriti nel vigente piano delle alienazioni e saranno avviate le procedure per l’alienazione di altri beni del patrimonio, senza pregiudicare la funzionalità delle Pubbliche Amministrazioni interessate.</a:t>
            </a:r>
          </a:p>
          <a:p>
            <a:pPr marL="0" indent="0" algn="just">
              <a:buNone/>
            </a:pPr>
            <a:r>
              <a:rPr lang="it-IT" sz="3400" dirty="0">
                <a:effectLst/>
                <a:latin typeface="Calisto MT" panose="02040603050505030304" pitchFamily="18" charset="0"/>
                <a:ea typeface="Calibri" panose="020F0502020204030204" pitchFamily="34" charset="0"/>
                <a:cs typeface="Times New Roman" panose="02020603050405020304" pitchFamily="18" charset="0"/>
              </a:rPr>
              <a:t>TOTALE PER L’INTERA DURATA DEL PIANO - €. 24.061.000</a:t>
            </a:r>
          </a:p>
          <a:p>
            <a:pPr marL="0" indent="0" algn="just">
              <a:buNone/>
            </a:pPr>
            <a:endParaRPr lang="it-IT" sz="3400" dirty="0">
              <a:effectLst/>
              <a:latin typeface="Calisto MT" panose="0204060305050503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it-IT" sz="3400" dirty="0">
                <a:effectLst/>
                <a:latin typeface="Calisto MT" panose="02040603050505030304" pitchFamily="18" charset="0"/>
                <a:ea typeface="Calibri" panose="020F0502020204030204" pitchFamily="34" charset="0"/>
                <a:cs typeface="Times New Roman" panose="02020603050405020304" pitchFamily="18" charset="0"/>
              </a:rPr>
              <a:t>Attività 2022: Stipula contratti/preliminari per la cessione di immobili di proprietà dell’Ente già inseriti nel vigente piano delle alienazioni ed avvio procedura per avvalimento contributo di enti ed istituti pubblici e privati per vendita patrimonio al netto del valore dei beni da alienarsi nel 2022</a:t>
            </a:r>
          </a:p>
          <a:p>
            <a:pPr algn="just">
              <a:lnSpc>
                <a:spcPct val="107000"/>
              </a:lnSpc>
              <a:spcAft>
                <a:spcPts val="800"/>
              </a:spcAft>
            </a:pPr>
            <a:r>
              <a:rPr lang="it-IT" sz="3400" dirty="0">
                <a:effectLst/>
                <a:latin typeface="Calisto MT" panose="02040603050505030304" pitchFamily="18" charset="0"/>
                <a:ea typeface="Calibri" panose="020F0502020204030204" pitchFamily="34" charset="0"/>
                <a:cs typeface="Times New Roman" panose="02020603050405020304" pitchFamily="18" charset="0"/>
              </a:rPr>
              <a:t>Già avviata interlocuzione con Società INVIMIT SGR S.p.A</a:t>
            </a:r>
            <a:r>
              <a:rPr lang="it-IT" sz="3400" dirty="0">
                <a:latin typeface="Calisto MT" panose="02040603050505030304" pitchFamily="18" charset="0"/>
                <a:ea typeface="Calibri" panose="020F0502020204030204" pitchFamily="34" charset="0"/>
                <a:cs typeface="Times New Roman" panose="02020603050405020304" pitchFamily="18" charset="0"/>
              </a:rPr>
              <a:t>. </a:t>
            </a:r>
            <a:r>
              <a:rPr lang="it-IT" sz="3400" dirty="0">
                <a:effectLst/>
                <a:latin typeface="Calisto MT" panose="02040603050505030304" pitchFamily="18" charset="0"/>
                <a:ea typeface="Calibri" panose="020F0502020204030204" pitchFamily="34" charset="0"/>
                <a:cs typeface="Times New Roman" panose="02020603050405020304" pitchFamily="18" charset="0"/>
              </a:rPr>
              <a:t>attraverso specifico accordo di intenti</a:t>
            </a:r>
          </a:p>
          <a:p>
            <a:pPr algn="just">
              <a:lnSpc>
                <a:spcPct val="107000"/>
              </a:lnSpc>
              <a:spcAft>
                <a:spcPts val="800"/>
              </a:spcAft>
            </a:pPr>
            <a:r>
              <a:rPr lang="it-IT" sz="3400" dirty="0">
                <a:effectLst/>
                <a:latin typeface="Calisto MT" panose="02040603050505030304" pitchFamily="18" charset="0"/>
                <a:ea typeface="Calibri" panose="020F0502020204030204" pitchFamily="34" charset="0"/>
                <a:cs typeface="Times New Roman" panose="02020603050405020304" pitchFamily="18" charset="0"/>
              </a:rPr>
              <a:t>Attività 2028: Avvio procedimento per alienazione di immobili dell’Ente. Valorizzazione degli spazi e dei locali del CEDIR, resi liberi (oltre 2000 mq) dal trasferimento degli uffici giudiziari presso il nuovo Palazzo di Giustizia. Le opere di completamente del Palazzo di Giustizia saranno realizzate dal Ministero della Giustizia a seguito della convenzione firmata il 22 gennaio 2022 con il Ministro della Giustizia</a:t>
            </a:r>
          </a:p>
          <a:p>
            <a:pPr marL="0" indent="0">
              <a:buNone/>
            </a:pPr>
            <a:endParaRPr lang="it-IT" sz="3400" dirty="0">
              <a:effectLst/>
              <a:latin typeface="Calisto MT" panose="02040603050505030304" pitchFamily="18" charset="0"/>
              <a:ea typeface="Calibri" panose="020F0502020204030204" pitchFamily="34" charset="0"/>
              <a:cs typeface="Times New Roman" panose="02020603050405020304" pitchFamily="18" charset="0"/>
            </a:endParaRPr>
          </a:p>
          <a:p>
            <a:pPr marL="0" indent="0">
              <a:buNone/>
            </a:pPr>
            <a:endParaRPr lang="it-IT" sz="2800" dirty="0">
              <a:latin typeface="Calisto MT" panose="02040603050505030304" pitchFamily="18" charset="0"/>
            </a:endParaRPr>
          </a:p>
          <a:p>
            <a:endParaRPr lang="it-IT" dirty="0"/>
          </a:p>
        </p:txBody>
      </p:sp>
      <p:sp>
        <p:nvSpPr>
          <p:cNvPr id="4" name="Segnaposto piè di pagina 3">
            <a:extLst>
              <a:ext uri="{FF2B5EF4-FFF2-40B4-BE49-F238E27FC236}">
                <a16:creationId xmlns:a16="http://schemas.microsoft.com/office/drawing/2014/main" id="{B87356F4-1C29-63EB-8C59-2604BBAC8DBC}"/>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1412711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4021C7-AE43-E304-9A54-88834692D78F}"/>
              </a:ext>
            </a:extLst>
          </p:cNvPr>
          <p:cNvSpPr>
            <a:spLocks noGrp="1"/>
          </p:cNvSpPr>
          <p:nvPr>
            <p:ph type="title"/>
          </p:nvPr>
        </p:nvSpPr>
        <p:spPr/>
        <p:txBody>
          <a:bodyPr>
            <a:normAutofit/>
          </a:bodyPr>
          <a:lstStyle/>
          <a:p>
            <a:pPr algn="ctr"/>
            <a:r>
              <a:rPr lang="it-IT" sz="3200" dirty="0">
                <a:latin typeface="Calisto MT" panose="02040603050505030304" pitchFamily="18" charset="0"/>
              </a:rPr>
              <a:t>Le misure previste dal Patto ed attivate dal Comune di Reggio Calabria: riscossione</a:t>
            </a:r>
            <a:endParaRPr lang="it-IT" sz="3200" dirty="0"/>
          </a:p>
        </p:txBody>
      </p:sp>
      <p:sp>
        <p:nvSpPr>
          <p:cNvPr id="3" name="Segnaposto contenuto 2">
            <a:extLst>
              <a:ext uri="{FF2B5EF4-FFF2-40B4-BE49-F238E27FC236}">
                <a16:creationId xmlns:a16="http://schemas.microsoft.com/office/drawing/2014/main" id="{136C14BB-4638-A6FA-00EB-08C0A1BE7D65}"/>
              </a:ext>
            </a:extLst>
          </p:cNvPr>
          <p:cNvSpPr>
            <a:spLocks noGrp="1"/>
          </p:cNvSpPr>
          <p:nvPr>
            <p:ph idx="1"/>
          </p:nvPr>
        </p:nvSpPr>
        <p:spPr/>
        <p:txBody>
          <a:bodyPr>
            <a:normAutofit fontScale="92500" lnSpcReduction="20000"/>
          </a:bodyPr>
          <a:lstStyle/>
          <a:p>
            <a:pPr marL="0" indent="0" algn="just">
              <a:buNone/>
            </a:pPr>
            <a:r>
              <a:rPr lang="it-IT" sz="1900" b="1" dirty="0">
                <a:latin typeface="Calisto MT" panose="02040603050505030304" pitchFamily="18" charset="0"/>
              </a:rPr>
              <a:t>2.</a:t>
            </a:r>
            <a:r>
              <a:rPr lang="it-IT" sz="1900" dirty="0">
                <a:latin typeface="Calisto MT" panose="02040603050505030304" pitchFamily="18" charset="0"/>
              </a:rPr>
              <a:t> Il </a:t>
            </a:r>
            <a:r>
              <a:rPr lang="it-IT" sz="1900" b="1" dirty="0">
                <a:latin typeface="Calisto MT" panose="02040603050505030304" pitchFamily="18" charset="0"/>
              </a:rPr>
              <a:t>miglioramento del livello della riscossione </a:t>
            </a:r>
            <a:r>
              <a:rPr lang="it-IT" sz="1900" dirty="0">
                <a:latin typeface="Calisto MT" panose="02040603050505030304" pitchFamily="18" charset="0"/>
              </a:rPr>
              <a:t>delle proprie entrate, con effetti a partire dal secondo semestre 2025, sia attraverso </a:t>
            </a:r>
            <a:r>
              <a:rPr lang="it-IT" sz="1900" b="1" dirty="0">
                <a:latin typeface="Calisto MT" panose="02040603050505030304" pitchFamily="18" charset="0"/>
              </a:rPr>
              <a:t>l’affidamento della riscossione coattiva delle proprie entrate all’Agenzia delle entrate-Riscossione </a:t>
            </a:r>
            <a:r>
              <a:rPr lang="it-IT" sz="1900" dirty="0">
                <a:latin typeface="Calisto MT" panose="02040603050505030304" pitchFamily="18" charset="0"/>
              </a:rPr>
              <a:t>(</a:t>
            </a:r>
            <a:r>
              <a:rPr lang="it-IT" sz="1900" dirty="0" err="1">
                <a:latin typeface="Calisto MT" panose="02040603050505030304" pitchFamily="18" charset="0"/>
              </a:rPr>
              <a:t>AdeR</a:t>
            </a:r>
            <a:r>
              <a:rPr lang="it-IT" sz="1900" dirty="0">
                <a:latin typeface="Calisto MT" panose="02040603050505030304" pitchFamily="18" charset="0"/>
              </a:rPr>
              <a:t>) o a terzi iscritti all’albo di cui all’articolo 53 del Decreto Legislativo n. 446 del 1997, sia mediante l’anticipazione della consegna dei carichi, come previsto dal comma 572, lettera c), numero 1, dell’articolo 1 della legge n. 234 del 2021</a:t>
            </a:r>
          </a:p>
          <a:p>
            <a:pPr marL="0" indent="0" algn="just">
              <a:buNone/>
            </a:pPr>
            <a:r>
              <a:rPr lang="it-IT" sz="1900" dirty="0">
                <a:effectLst/>
                <a:latin typeface="Calisto MT" panose="02040603050505030304" pitchFamily="18" charset="0"/>
                <a:ea typeface="Calibri" panose="020F0502020204030204" pitchFamily="34" charset="0"/>
                <a:cs typeface="Times New Roman" panose="02020603050405020304" pitchFamily="18" charset="0"/>
              </a:rPr>
              <a:t>TOTALE PER L’INTERA DURATA DEL PIANO €. 9.927.517,95</a:t>
            </a:r>
          </a:p>
          <a:p>
            <a:pPr marL="0" indent="0" algn="just">
              <a:buNone/>
            </a:pPr>
            <a:r>
              <a:rPr lang="it-IT" sz="1900" dirty="0">
                <a:effectLst/>
                <a:latin typeface="Calisto MT" panose="02040603050505030304" pitchFamily="18" charset="0"/>
                <a:ea typeface="Calibri" panose="020F0502020204030204" pitchFamily="34" charset="0"/>
                <a:cs typeface="Times New Roman" panose="02020603050405020304" pitchFamily="18" charset="0"/>
              </a:rPr>
              <a:t>Attività 2022: Affidamento della riscossione coattiva delle proprie entrate all’Agenzia delle entrate-Riscossione (</a:t>
            </a:r>
            <a:r>
              <a:rPr lang="it-IT" sz="1900" dirty="0" err="1">
                <a:effectLst/>
                <a:latin typeface="Calisto MT" panose="02040603050505030304" pitchFamily="18" charset="0"/>
                <a:ea typeface="Calibri" panose="020F0502020204030204" pitchFamily="34" charset="0"/>
                <a:cs typeface="Times New Roman" panose="02020603050405020304" pitchFamily="18" charset="0"/>
              </a:rPr>
              <a:t>AeR</a:t>
            </a:r>
            <a:r>
              <a:rPr lang="it-IT" sz="1900" dirty="0">
                <a:effectLst/>
                <a:latin typeface="Calisto MT" panose="02040603050505030304" pitchFamily="18" charset="0"/>
                <a:ea typeface="Calibri" panose="020F0502020204030204" pitchFamily="34" charset="0"/>
                <a:cs typeface="Times New Roman" panose="02020603050405020304" pitchFamily="18" charset="0"/>
              </a:rPr>
              <a:t>), entro il 31.12.2022, con l’anticipazione della consegna dei carichi (almeno venti mesi prima del decorso del termine di prescrizione del relativo diritto). Ad ulteriore potenziamento e accelerazione del ciclo di recupero delle entrate, potrà farsi ricorso, previa deliberazione del Consiglio comunale, all’affidamento della riscossione coattiva di uno stock di entrate ad altri soggetti terzi iscritti all'Albo di cui all'art. 53 del D.Lgs. 446/1997, a seguito dell'espletamento di idonea procedura di evidenza pubblica da indire entro il 31.12.2022. Anche in tal caso, l'Ente si impegna a rispettare l'obbligo dell’anticipazione della consegna dei carichi come previsto dal comma 572, lettera c), punto 1, dell’articolo 1 della legge n. 234/2021</a:t>
            </a:r>
          </a:p>
          <a:p>
            <a:pPr marL="0" indent="0">
              <a:buNone/>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sz="2800" dirty="0">
              <a:latin typeface="Calisto MT" panose="02040603050505030304" pitchFamily="18" charset="0"/>
            </a:endParaRPr>
          </a:p>
          <a:p>
            <a:endParaRPr lang="it-IT" dirty="0"/>
          </a:p>
        </p:txBody>
      </p:sp>
      <p:sp>
        <p:nvSpPr>
          <p:cNvPr id="4" name="Segnaposto piè di pagina 3">
            <a:extLst>
              <a:ext uri="{FF2B5EF4-FFF2-40B4-BE49-F238E27FC236}">
                <a16:creationId xmlns:a16="http://schemas.microsoft.com/office/drawing/2014/main" id="{AD457301-00D1-94FD-AA7F-E20A13F35827}"/>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2059812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86F6C-E32D-DEB0-BF39-674EA9CCAB50}"/>
              </a:ext>
            </a:extLst>
          </p:cNvPr>
          <p:cNvSpPr>
            <a:spLocks noGrp="1"/>
          </p:cNvSpPr>
          <p:nvPr>
            <p:ph type="title"/>
          </p:nvPr>
        </p:nvSpPr>
        <p:spPr/>
        <p:txBody>
          <a:bodyPr>
            <a:normAutofit fontScale="90000"/>
          </a:bodyPr>
          <a:lstStyle/>
          <a:p>
            <a:pPr algn="ctr"/>
            <a:r>
              <a:rPr lang="it-IT" sz="3600" dirty="0">
                <a:latin typeface="Calisto MT" panose="02040603050505030304" pitchFamily="18" charset="0"/>
              </a:rPr>
              <a:t>Le misure previste dal Patto ed attivate dal Comune di Reggio Calabria: razionalizzazione spazi</a:t>
            </a:r>
            <a:endParaRPr lang="it-IT" sz="3600" dirty="0"/>
          </a:p>
        </p:txBody>
      </p:sp>
      <p:sp>
        <p:nvSpPr>
          <p:cNvPr id="3" name="Segnaposto contenuto 2">
            <a:extLst>
              <a:ext uri="{FF2B5EF4-FFF2-40B4-BE49-F238E27FC236}">
                <a16:creationId xmlns:a16="http://schemas.microsoft.com/office/drawing/2014/main" id="{F7193B52-2660-2A0A-F591-1D823D15CDD3}"/>
              </a:ext>
            </a:extLst>
          </p:cNvPr>
          <p:cNvSpPr>
            <a:spLocks noGrp="1"/>
          </p:cNvSpPr>
          <p:nvPr>
            <p:ph idx="1"/>
          </p:nvPr>
        </p:nvSpPr>
        <p:spPr/>
        <p:txBody>
          <a:bodyPr>
            <a:normAutofit/>
          </a:bodyPr>
          <a:lstStyle/>
          <a:p>
            <a:pPr marL="0" indent="0" algn="just">
              <a:lnSpc>
                <a:spcPct val="150000"/>
              </a:lnSpc>
              <a:spcBef>
                <a:spcPts val="0"/>
              </a:spcBef>
              <a:buNone/>
            </a:pPr>
            <a:r>
              <a:rPr lang="it-IT" sz="2200" b="1" dirty="0">
                <a:latin typeface="Calisto MT" panose="02040603050505030304" pitchFamily="18" charset="0"/>
              </a:rPr>
              <a:t>3.</a:t>
            </a:r>
            <a:r>
              <a:rPr lang="it-IT" sz="2200" dirty="0">
                <a:latin typeface="Calisto MT" panose="02040603050505030304" pitchFamily="18" charset="0"/>
              </a:rPr>
              <a:t> La </a:t>
            </a:r>
            <a:r>
              <a:rPr lang="it-IT" sz="2200" b="1" dirty="0">
                <a:latin typeface="Calisto MT" panose="02040603050505030304" pitchFamily="18" charset="0"/>
              </a:rPr>
              <a:t>razionalizzazione dell’utilizzo degli spazi occupati dagli uffici pubblici</a:t>
            </a:r>
            <a:r>
              <a:rPr lang="it-IT" sz="2200" dirty="0">
                <a:latin typeface="Calisto MT" panose="02040603050505030304" pitchFamily="18" charset="0"/>
              </a:rPr>
              <a:t>, al fine di conseguire una riduzione di spesa per locazioni passive</a:t>
            </a:r>
          </a:p>
          <a:p>
            <a:pPr marL="0" indent="0" algn="just">
              <a:lnSpc>
                <a:spcPct val="150000"/>
              </a:lnSpc>
              <a:spcBef>
                <a:spcPts val="0"/>
              </a:spcBef>
              <a:buNone/>
            </a:pPr>
            <a:r>
              <a:rPr lang="it-IT" sz="2200" dirty="0">
                <a:effectLst/>
                <a:latin typeface="Calisto MT" panose="02040603050505030304" pitchFamily="18" charset="0"/>
                <a:ea typeface="Calibri" panose="020F0502020204030204" pitchFamily="34" charset="0"/>
                <a:cs typeface="Times New Roman" panose="02020603050405020304" pitchFamily="18" charset="0"/>
              </a:rPr>
              <a:t>TOTALE PER L’INTERA DURATA DEL PIANO: €. 262.828,40</a:t>
            </a:r>
          </a:p>
          <a:p>
            <a:pPr marL="0" indent="0" algn="just">
              <a:lnSpc>
                <a:spcPct val="150000"/>
              </a:lnSpc>
              <a:spcBef>
                <a:spcPts val="0"/>
              </a:spcBef>
              <a:buNone/>
            </a:pPr>
            <a:endParaRPr lang="it-IT" sz="2200" dirty="0">
              <a:effectLst/>
              <a:latin typeface="Calisto MT" panose="0204060305050503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it-IT" sz="2200" dirty="0">
                <a:effectLst/>
                <a:latin typeface="Calisto MT" panose="02040603050505030304" pitchFamily="18" charset="0"/>
                <a:ea typeface="Calibri" panose="020F0502020204030204" pitchFamily="34" charset="0"/>
                <a:cs typeface="Times New Roman" panose="02020603050405020304" pitchFamily="18" charset="0"/>
              </a:rPr>
              <a:t>Attività 2023: Riduzione spesa per fitto locali sede società in house Hermes s.r.l. per trasferimento in locali dell’Ente. </a:t>
            </a:r>
            <a:endParaRPr lang="it-IT" dirty="0"/>
          </a:p>
        </p:txBody>
      </p:sp>
      <p:sp>
        <p:nvSpPr>
          <p:cNvPr id="4" name="Segnaposto piè di pagina 3">
            <a:extLst>
              <a:ext uri="{FF2B5EF4-FFF2-40B4-BE49-F238E27FC236}">
                <a16:creationId xmlns:a16="http://schemas.microsoft.com/office/drawing/2014/main" id="{1AFDA597-63C7-F1F3-D330-455C271EE8A6}"/>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3625903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3C603A-C391-49CC-FAE2-999D44929CF0}"/>
              </a:ext>
            </a:extLst>
          </p:cNvPr>
          <p:cNvSpPr>
            <a:spLocks noGrp="1"/>
          </p:cNvSpPr>
          <p:nvPr>
            <p:ph type="title"/>
          </p:nvPr>
        </p:nvSpPr>
        <p:spPr/>
        <p:txBody>
          <a:bodyPr/>
          <a:lstStyle/>
          <a:p>
            <a:pPr algn="ctr"/>
            <a:r>
              <a:rPr lang="it-IT" sz="4400" dirty="0">
                <a:latin typeface="Calisto MT" panose="02040603050505030304" pitchFamily="18" charset="0"/>
              </a:rPr>
              <a:t>Ulteriori misure attivate dal Comune di Reggio Calabria</a:t>
            </a:r>
            <a:endParaRPr lang="it-IT" dirty="0"/>
          </a:p>
        </p:txBody>
      </p:sp>
      <p:sp>
        <p:nvSpPr>
          <p:cNvPr id="3" name="Segnaposto contenuto 2">
            <a:extLst>
              <a:ext uri="{FF2B5EF4-FFF2-40B4-BE49-F238E27FC236}">
                <a16:creationId xmlns:a16="http://schemas.microsoft.com/office/drawing/2014/main" id="{B4397D53-52E8-E733-8642-189EB4513BC3}"/>
              </a:ext>
            </a:extLst>
          </p:cNvPr>
          <p:cNvSpPr>
            <a:spLocks noGrp="1"/>
          </p:cNvSpPr>
          <p:nvPr>
            <p:ph idx="1"/>
          </p:nvPr>
        </p:nvSpPr>
        <p:spPr/>
        <p:txBody>
          <a:bodyPr>
            <a:normAutofit fontScale="92500"/>
          </a:bodyPr>
          <a:lstStyle/>
          <a:p>
            <a:pPr marL="0" indent="0" algn="just">
              <a:buNone/>
            </a:pPr>
            <a:r>
              <a:rPr lang="it-IT" sz="2200" b="1" dirty="0">
                <a:latin typeface="Calisto MT" panose="02040603050505030304" pitchFamily="18" charset="0"/>
              </a:rPr>
              <a:t>4.</a:t>
            </a:r>
            <a:r>
              <a:rPr lang="it-IT" sz="2200" dirty="0">
                <a:latin typeface="Calisto MT" panose="02040603050505030304" pitchFamily="18" charset="0"/>
              </a:rPr>
              <a:t> Ulteriori misure di riduzione del disavanzo, di contenimento e di riqualificazione della spesa, individuate in piena autonomia dall’ente, tra cui in particolare: a) la </a:t>
            </a:r>
            <a:r>
              <a:rPr lang="it-IT" sz="2200" b="1" dirty="0">
                <a:latin typeface="Calisto MT" panose="02040603050505030304" pitchFamily="18" charset="0"/>
              </a:rPr>
              <a:t>riduzione della spesa per interessi passivi sull’anticipazione di tesoreria</a:t>
            </a:r>
            <a:r>
              <a:rPr lang="it-IT" sz="2200" dirty="0">
                <a:latin typeface="Calisto MT" panose="02040603050505030304" pitchFamily="18" charset="0"/>
              </a:rPr>
              <a:t>, rispetto alla spesa sostenuta nel 2020; b) l’impegno a </a:t>
            </a:r>
            <a:r>
              <a:rPr lang="it-IT" sz="2200" b="1" dirty="0">
                <a:latin typeface="Calisto MT" panose="02040603050505030304" pitchFamily="18" charset="0"/>
              </a:rPr>
              <a:t>rispettare gli obiettivi e i traguardi </a:t>
            </a:r>
            <a:r>
              <a:rPr lang="it-IT" sz="2200" dirty="0">
                <a:latin typeface="Calisto MT" panose="02040603050505030304" pitchFamily="18" charset="0"/>
              </a:rPr>
              <a:t>relativi ai progetti in cui l’ente risulta attuatore o beneficiario delle risorse del </a:t>
            </a:r>
            <a:r>
              <a:rPr lang="it-IT" sz="2200" b="1" dirty="0">
                <a:latin typeface="Calisto MT" panose="02040603050505030304" pitchFamily="18" charset="0"/>
              </a:rPr>
              <a:t>Piano Nazionale di Ripresa e Resilienza e del Piano Nazionale Complementare</a:t>
            </a:r>
            <a:r>
              <a:rPr lang="it-IT" sz="2200" dirty="0">
                <a:latin typeface="Calisto MT" panose="02040603050505030304" pitchFamily="18" charset="0"/>
              </a:rPr>
              <a:t>;</a:t>
            </a:r>
          </a:p>
          <a:p>
            <a:pPr marL="0" indent="0" algn="just">
              <a:buNone/>
            </a:pPr>
            <a:r>
              <a:rPr lang="it-IT" sz="2200" b="1" dirty="0">
                <a:latin typeface="Calisto MT" panose="02040603050505030304" pitchFamily="18" charset="0"/>
              </a:rPr>
              <a:t>5.</a:t>
            </a:r>
            <a:r>
              <a:rPr lang="it-IT" sz="2200" dirty="0">
                <a:latin typeface="Calisto MT" panose="02040603050505030304" pitchFamily="18" charset="0"/>
              </a:rPr>
              <a:t> Altre misure che potranno essere annualmente inserite nel cronoprogramma</a:t>
            </a:r>
          </a:p>
          <a:p>
            <a:pPr marL="0" indent="0" algn="just">
              <a:lnSpc>
                <a:spcPct val="107000"/>
              </a:lnSpc>
              <a:spcAft>
                <a:spcPts val="800"/>
              </a:spcAft>
              <a:buNone/>
            </a:pPr>
            <a:r>
              <a:rPr lang="it-IT" sz="2200" dirty="0">
                <a:effectLst/>
                <a:latin typeface="Calisto MT" panose="02040603050505030304" pitchFamily="18" charset="0"/>
                <a:ea typeface="Calibri" panose="020F0502020204030204" pitchFamily="34" charset="0"/>
                <a:cs typeface="Times New Roman" panose="02020603050405020304" pitchFamily="18" charset="0"/>
              </a:rPr>
              <a:t>TOTALE PER L’INTERA DURATA DEL PIANO: €. 566,618.42</a:t>
            </a:r>
          </a:p>
          <a:p>
            <a:pPr marL="0" indent="0" algn="just">
              <a:lnSpc>
                <a:spcPct val="107000"/>
              </a:lnSpc>
              <a:spcAft>
                <a:spcPts val="800"/>
              </a:spcAft>
              <a:buNone/>
            </a:pPr>
            <a:r>
              <a:rPr lang="it-IT" sz="2200" dirty="0">
                <a:effectLst/>
                <a:latin typeface="Calisto MT" panose="02040603050505030304" pitchFamily="18" charset="0"/>
                <a:ea typeface="Calibri" panose="020F0502020204030204" pitchFamily="34" charset="0"/>
                <a:cs typeface="Times New Roman" panose="02020603050405020304" pitchFamily="18" charset="0"/>
              </a:rPr>
              <a:t>Attività 2022: Riduzione della spesa per interessi passivi su anticipazione di tesoreria rispetto a quelli sostenuti nel 2020 ammontanti ad €. 618.740,26</a:t>
            </a:r>
          </a:p>
          <a:p>
            <a:pPr marL="0" indent="0" algn="just">
              <a:buNone/>
            </a:pPr>
            <a:endParaRPr lang="it-IT" sz="2800" dirty="0">
              <a:latin typeface="Calisto MT" panose="02040603050505030304" pitchFamily="18" charset="0"/>
            </a:endParaRPr>
          </a:p>
          <a:p>
            <a:endParaRPr lang="it-IT" dirty="0"/>
          </a:p>
        </p:txBody>
      </p:sp>
      <p:sp>
        <p:nvSpPr>
          <p:cNvPr id="4" name="Segnaposto piè di pagina 3">
            <a:extLst>
              <a:ext uri="{FF2B5EF4-FFF2-40B4-BE49-F238E27FC236}">
                <a16:creationId xmlns:a16="http://schemas.microsoft.com/office/drawing/2014/main" id="{65CC6673-BF8D-4F82-79CA-9164E9E6A43D}"/>
              </a:ext>
            </a:extLst>
          </p:cNvPr>
          <p:cNvSpPr>
            <a:spLocks noGrp="1"/>
          </p:cNvSpPr>
          <p:nvPr>
            <p:ph type="ftr" sz="quarter" idx="11"/>
          </p:nvPr>
        </p:nvSpPr>
        <p:spPr/>
        <p:txBody>
          <a:bodyPr/>
          <a:lstStyle/>
          <a:p>
            <a:r>
              <a:rPr lang="it-IT"/>
              <a:t>Patto per Reggio Calabria</a:t>
            </a:r>
          </a:p>
        </p:txBody>
      </p:sp>
    </p:spTree>
    <p:extLst>
      <p:ext uri="{BB962C8B-B14F-4D97-AF65-F5344CB8AC3E}">
        <p14:creationId xmlns:p14="http://schemas.microsoft.com/office/powerpoint/2010/main" val="29192337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180</TotalTime>
  <Words>1299</Words>
  <Application>Microsoft Office PowerPoint</Application>
  <PresentationFormat>Widescreen</PresentationFormat>
  <Paragraphs>56</Paragraphs>
  <Slides>11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11</vt:i4>
      </vt:variant>
    </vt:vector>
  </HeadingPairs>
  <TitlesOfParts>
    <vt:vector size="17" baseType="lpstr">
      <vt:lpstr>Arial</vt:lpstr>
      <vt:lpstr>Calibri</vt:lpstr>
      <vt:lpstr>Calisto MT</vt:lpstr>
      <vt:lpstr>Century Gothic</vt:lpstr>
      <vt:lpstr>Wingdings 3</vt:lpstr>
      <vt:lpstr>Ione</vt:lpstr>
      <vt:lpstr>Presentazione standard di PowerPoint</vt:lpstr>
      <vt:lpstr>La fonte normativa</vt:lpstr>
      <vt:lpstr>Il riparto dei fondi</vt:lpstr>
      <vt:lpstr>Il decreto di riparto</vt:lpstr>
      <vt:lpstr>Gli impegni </vt:lpstr>
      <vt:lpstr>Le misure previste dal Patto ed attivate dal Comune di Reggio Calabria: valorizzazione ed alienazione del patrimonio</vt:lpstr>
      <vt:lpstr>Le misure previste dal Patto ed attivate dal Comune di Reggio Calabria: riscossione</vt:lpstr>
      <vt:lpstr>Le misure previste dal Patto ed attivate dal Comune di Reggio Calabria: razionalizzazione spazi</vt:lpstr>
      <vt:lpstr>Ulteriori misure attivate dal Comune di Reggio Calabria</vt:lpstr>
      <vt:lpstr>Le revisioni alle misure previste</vt:lpstr>
      <vt:lpstr>Potenziamento dei settori interessati mediante assunzione di personale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Antonio Penna</dc:creator>
  <cp:lastModifiedBy>Antonio Penna</cp:lastModifiedBy>
  <cp:revision>37</cp:revision>
  <dcterms:created xsi:type="dcterms:W3CDTF">2022-07-25T14:18:55Z</dcterms:created>
  <dcterms:modified xsi:type="dcterms:W3CDTF">2022-07-25T17:19:50Z</dcterms:modified>
</cp:coreProperties>
</file>