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jpg" ContentType="image/jpeg"/>
  <Override PartName="/ppt/media/image6.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7"/>
  </p:notesMasterIdLst>
  <p:sldIdLst>
    <p:sldId id="256" r:id="rId3"/>
    <p:sldId id="257" r:id="rId4"/>
    <p:sldId id="277" r:id="rId5"/>
    <p:sldId id="278" r:id="rId6"/>
    <p:sldId id="259" r:id="rId7"/>
    <p:sldId id="274" r:id="rId8"/>
    <p:sldId id="258" r:id="rId9"/>
    <p:sldId id="260" r:id="rId10"/>
    <p:sldId id="269" r:id="rId11"/>
    <p:sldId id="270" r:id="rId12"/>
    <p:sldId id="271" r:id="rId13"/>
    <p:sldId id="264" r:id="rId14"/>
    <p:sldId id="273" r:id="rId15"/>
    <p:sldId id="266" r:id="rId16"/>
  </p:sldIdLst>
  <p:sldSz cx="12192000" cy="6858000"/>
  <p:notesSz cx="9926638"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3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51712F1D-88CC-4890-8FC9-CDF6498AA0C2}" type="datetimeFigureOut">
              <a:rPr lang="it-IT" smtClean="0"/>
              <a:t>03/04/2024</a:t>
            </a:fld>
            <a:endParaRPr lang="it-IT"/>
          </a:p>
        </p:txBody>
      </p:sp>
      <p:sp>
        <p:nvSpPr>
          <p:cNvPr id="4" name="Segnaposto immagin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EE0116BE-8A78-4E6D-BE41-AD39F25A7D25}" type="slidenum">
              <a:rPr lang="it-IT" smtClean="0"/>
              <a:t>‹N›</a:t>
            </a:fld>
            <a:endParaRPr lang="it-IT"/>
          </a:p>
        </p:txBody>
      </p:sp>
    </p:spTree>
    <p:extLst>
      <p:ext uri="{BB962C8B-B14F-4D97-AF65-F5344CB8AC3E}">
        <p14:creationId xmlns:p14="http://schemas.microsoft.com/office/powerpoint/2010/main" val="208158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024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330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to con didascalia" type="objTx">
  <p:cSld name="Contenuto con didascalia">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45" name="Google Shape;4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7" name="Google Shape;51;p40">
            <a:extLst>
              <a:ext uri="{FF2B5EF4-FFF2-40B4-BE49-F238E27FC236}">
                <a16:creationId xmlns:a16="http://schemas.microsoft.com/office/drawing/2014/main" id="{1EDEF9B5-4928-5D7A-FBA8-85C9CFC318EC}"/>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320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magine con didascalia" type="picTx">
  <p:cSld name="Immagine con didascalia">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a:spLocks noGrp="1"/>
          </p:cNvSpPr>
          <p:nvPr>
            <p:ph type="pic" idx="2"/>
          </p:nvPr>
        </p:nvSpPr>
        <p:spPr>
          <a:xfrm>
            <a:off x="5183188" y="987425"/>
            <a:ext cx="6172200" cy="4873625"/>
          </a:xfrm>
          <a:prstGeom prst="rect">
            <a:avLst/>
          </a:prstGeom>
          <a:noFill/>
          <a:ln>
            <a:noFill/>
          </a:ln>
        </p:spPr>
      </p:sp>
      <p:sp>
        <p:nvSpPr>
          <p:cNvPr id="49" name="Google Shape;49;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51" name="Google Shape;5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5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6288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testo verticale" type="vertTx">
  <p:cSld name="Titolo e testo verticale">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57" name="Google Shape;5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6" name="Google Shape;51;p40">
            <a:extLst>
              <a:ext uri="{FF2B5EF4-FFF2-40B4-BE49-F238E27FC236}">
                <a16:creationId xmlns:a16="http://schemas.microsoft.com/office/drawing/2014/main" id="{46F7C27C-8392-61A2-7319-3EAA57825D07}"/>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622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1_Titolo e testo verticale">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62" name="Google Shape;6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6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66977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White">
  <p:cSld name="Blank - White">
    <p:bg>
      <p:bgPr>
        <a:gradFill>
          <a:gsLst>
            <a:gs pos="0">
              <a:schemeClr val="lt2"/>
            </a:gs>
            <a:gs pos="50000">
              <a:schemeClr val="lt1"/>
            </a:gs>
            <a:gs pos="100000">
              <a:schemeClr val="lt1"/>
            </a:gs>
          </a:gsLst>
          <a:lin ang="1680027" scaled="0"/>
        </a:gradFill>
        <a:effectLst/>
      </p:bgPr>
    </p:bg>
    <p:spTree>
      <p:nvGrpSpPr>
        <p:cNvPr id="1" name="Shape 64"/>
        <p:cNvGrpSpPr/>
        <p:nvPr/>
      </p:nvGrpSpPr>
      <p:grpSpPr>
        <a:xfrm>
          <a:off x="0" y="0"/>
          <a:ext cx="0" cy="0"/>
          <a:chOff x="0" y="0"/>
          <a:chExt cx="0" cy="0"/>
        </a:xfrm>
      </p:grpSpPr>
      <p:sp>
        <p:nvSpPr>
          <p:cNvPr id="65" name="Google Shape;65;p43"/>
          <p:cNvSpPr/>
          <p:nvPr/>
        </p:nvSpPr>
        <p:spPr>
          <a:xfrm>
            <a:off x="1" y="12721"/>
            <a:ext cx="12192255" cy="6845300"/>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0588"/>
            </a:srgbClr>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6" name="Google Shape;66;p43"/>
          <p:cNvSpPr txBox="1">
            <a:spLocks noGrp="1"/>
          </p:cNvSpPr>
          <p:nvPr>
            <p:ph type="sldNum" idx="12"/>
          </p:nvPr>
        </p:nvSpPr>
        <p:spPr>
          <a:xfrm>
            <a:off x="11205845" y="6231535"/>
            <a:ext cx="7316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9866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Lucida Sans Unicode"/>
                <a:cs typeface="Lucida Sans Unicod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56629" y="1032763"/>
            <a:ext cx="5163184" cy="4658995"/>
          </a:xfrm>
          <a:prstGeom prst="rect">
            <a:avLst/>
          </a:prstGeom>
        </p:spPr>
        <p:txBody>
          <a:bodyPr wrap="square" lIns="0" tIns="0" rIns="0" bIns="0">
            <a:spAutoFit/>
          </a:bodyPr>
          <a:lstStyle>
            <a:lvl1pPr>
              <a:defRPr sz="1600" b="0" i="0">
                <a:solidFill>
                  <a:schemeClr val="tx1"/>
                </a:solidFill>
                <a:latin typeface="Lucida Sans Unicode"/>
                <a:cs typeface="Lucida Sans Unicode"/>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Vuota">
    <p:spTree>
      <p:nvGrpSpPr>
        <p:cNvPr id="1" name="Shape 14"/>
        <p:cNvGrpSpPr/>
        <p:nvPr/>
      </p:nvGrpSpPr>
      <p:grpSpPr>
        <a:xfrm>
          <a:off x="0" y="0"/>
          <a:ext cx="0" cy="0"/>
          <a:chOff x="0" y="0"/>
          <a:chExt cx="0" cy="0"/>
        </a:xfrm>
      </p:grpSpPr>
      <p:sp>
        <p:nvSpPr>
          <p:cNvPr id="15" name="Google Shape;15;p32"/>
          <p:cNvSpPr txBox="1">
            <a:spLocks noGrp="1"/>
          </p:cNvSpPr>
          <p:nvPr>
            <p:ph type="sldNum" idx="12"/>
          </p:nvPr>
        </p:nvSpPr>
        <p:spPr>
          <a:xfrm>
            <a:off x="902527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1pPr>
            <a:lvl2pPr marL="0" lvl="1"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2pPr>
            <a:lvl3pPr marL="0" lvl="2"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3pPr>
            <a:lvl4pPr marL="0" lvl="3"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4pPr>
            <a:lvl5pPr marL="0" lvl="4"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5pPr>
            <a:lvl6pPr marL="0" lvl="5"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6pPr>
            <a:lvl7pPr marL="0" lvl="6"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7pPr>
            <a:lvl8pPr marL="0" lvl="7"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8pPr>
            <a:lvl9pPr marL="0" lvl="8" indent="0" algn="r">
              <a:lnSpc>
                <a:spcPct val="100000"/>
              </a:lnSpc>
              <a:spcBef>
                <a:spcPts val="0"/>
              </a:spcBef>
              <a:spcAft>
                <a:spcPts val="0"/>
              </a:spcAft>
              <a:buSzPts val="1200"/>
              <a:buNone/>
              <a:defRPr sz="1200" b="0" i="0" u="none" strike="noStrike" cap="none">
                <a:solidFill>
                  <a:srgbClr val="888888"/>
                </a:solidFill>
                <a:latin typeface="Gill Sans"/>
                <a:ea typeface="Gill Sans"/>
                <a:cs typeface="Gill Sans"/>
                <a:sym typeface="Gill Sans"/>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Gill Sans"/>
                <a:sym typeface="Gill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Gill Sans"/>
              <a:sym typeface="Gill Sans"/>
            </a:endParaRPr>
          </a:p>
        </p:txBody>
      </p:sp>
      <p:sp>
        <p:nvSpPr>
          <p:cNvPr id="3" name="Google Shape;51;p40">
            <a:extLst>
              <a:ext uri="{FF2B5EF4-FFF2-40B4-BE49-F238E27FC236}">
                <a16:creationId xmlns:a16="http://schemas.microsoft.com/office/drawing/2014/main" id="{73AD7299-8038-C6AA-5B24-357419BFB159}"/>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788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e contenuti" type="twoObj">
  <p:cSld name="Due contenuti">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7" name="Google Shape;51;p40">
            <a:extLst>
              <a:ext uri="{FF2B5EF4-FFF2-40B4-BE49-F238E27FC236}">
                <a16:creationId xmlns:a16="http://schemas.microsoft.com/office/drawing/2014/main" id="{E2E2D00B-0BB8-9B3D-31F2-AA5AE36BAD6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030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Confronto">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34" name="Google Shape;3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 name="Google Shape;51;p40">
            <a:extLst>
              <a:ext uri="{FF2B5EF4-FFF2-40B4-BE49-F238E27FC236}">
                <a16:creationId xmlns:a16="http://schemas.microsoft.com/office/drawing/2014/main" id="{13710217-AC08-AF1E-8B8F-12AB713DE21C}"/>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356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lo titolo" type="titleOnly">
  <p:cSld name="Solo titolo">
    <p:spTree>
      <p:nvGrpSpPr>
        <p:cNvPr id="1" name="Shape 35"/>
        <p:cNvGrpSpPr/>
        <p:nvPr/>
      </p:nvGrpSpPr>
      <p:grpSpPr>
        <a:xfrm>
          <a:off x="0" y="0"/>
          <a:ext cx="0" cy="0"/>
          <a:chOff x="0" y="0"/>
          <a:chExt cx="0" cy="0"/>
        </a:xfrm>
      </p:grpSpPr>
      <p:sp>
        <p:nvSpPr>
          <p:cNvPr id="36" name="Google Shape;3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39" name="Google Shape;3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5" name="Google Shape;51;p40">
            <a:extLst>
              <a:ext uri="{FF2B5EF4-FFF2-40B4-BE49-F238E27FC236}">
                <a16:creationId xmlns:a16="http://schemas.microsoft.com/office/drawing/2014/main" id="{5A79BF10-B48D-F42C-57F4-6465E7C1C642}"/>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70531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 y="6307835"/>
            <a:ext cx="12187555" cy="0"/>
          </a:xfrm>
          <a:custGeom>
            <a:avLst/>
            <a:gdLst/>
            <a:ahLst/>
            <a:cxnLst/>
            <a:rect l="l" t="t" r="r" b="b"/>
            <a:pathLst>
              <a:path w="12187555">
                <a:moveTo>
                  <a:pt x="0" y="0"/>
                </a:moveTo>
                <a:lnTo>
                  <a:pt x="12187174" y="0"/>
                </a:lnTo>
              </a:path>
            </a:pathLst>
          </a:custGeom>
          <a:ln w="6350">
            <a:solidFill>
              <a:srgbClr val="7D7D7D"/>
            </a:solidFill>
          </a:ln>
        </p:spPr>
        <p:txBody>
          <a:bodyPr wrap="square" lIns="0" tIns="0" rIns="0" bIns="0" rtlCol="0"/>
          <a:lstStyle/>
          <a:p>
            <a:endParaRPr/>
          </a:p>
        </p:txBody>
      </p:sp>
      <p:sp>
        <p:nvSpPr>
          <p:cNvPr id="17" name="bg object 17"/>
          <p:cNvSpPr/>
          <p:nvPr/>
        </p:nvSpPr>
        <p:spPr>
          <a:xfrm>
            <a:off x="4572" y="0"/>
            <a:ext cx="12184380" cy="696595"/>
          </a:xfrm>
          <a:custGeom>
            <a:avLst/>
            <a:gdLst/>
            <a:ahLst/>
            <a:cxnLst/>
            <a:rect l="l" t="t" r="r" b="b"/>
            <a:pathLst>
              <a:path w="12184380" h="696595">
                <a:moveTo>
                  <a:pt x="12184380" y="0"/>
                </a:moveTo>
                <a:lnTo>
                  <a:pt x="0" y="0"/>
                </a:lnTo>
                <a:lnTo>
                  <a:pt x="0" y="696340"/>
                </a:lnTo>
                <a:lnTo>
                  <a:pt x="12184380" y="696340"/>
                </a:lnTo>
                <a:lnTo>
                  <a:pt x="12184380" y="0"/>
                </a:lnTo>
                <a:close/>
              </a:path>
            </a:pathLst>
          </a:custGeom>
          <a:solidFill>
            <a:srgbClr val="092B80"/>
          </a:solidFill>
        </p:spPr>
        <p:txBody>
          <a:bodyPr wrap="square" lIns="0" tIns="0" rIns="0" bIns="0" rtlCol="0"/>
          <a:lstStyle/>
          <a:p>
            <a:endParaRPr/>
          </a:p>
        </p:txBody>
      </p:sp>
      <p:sp>
        <p:nvSpPr>
          <p:cNvPr id="2" name="Holder 2"/>
          <p:cNvSpPr>
            <a:spLocks noGrp="1"/>
          </p:cNvSpPr>
          <p:nvPr>
            <p:ph type="title"/>
          </p:nvPr>
        </p:nvSpPr>
        <p:spPr>
          <a:xfrm>
            <a:off x="1865756" y="3191382"/>
            <a:ext cx="8460486" cy="939800"/>
          </a:xfrm>
          <a:prstGeom prst="rect">
            <a:avLst/>
          </a:prstGeom>
        </p:spPr>
        <p:txBody>
          <a:bodyPr wrap="square" lIns="0" tIns="0" rIns="0" bIns="0">
            <a:spAutoFit/>
          </a:bodyPr>
          <a:lstStyle>
            <a:lvl1pPr>
              <a:defRPr sz="6000" b="0" i="0">
                <a:solidFill>
                  <a:schemeClr val="tx1"/>
                </a:solidFill>
                <a:latin typeface="Lucida Sans Unicode"/>
                <a:cs typeface="Lucida Sans Unicode"/>
              </a:defRPr>
            </a:lvl1pPr>
          </a:lstStyle>
          <a:p>
            <a:endParaRPr/>
          </a:p>
        </p:txBody>
      </p:sp>
      <p:sp>
        <p:nvSpPr>
          <p:cNvPr id="3" name="Holder 3"/>
          <p:cNvSpPr>
            <a:spLocks noGrp="1"/>
          </p:cNvSpPr>
          <p:nvPr>
            <p:ph type="body" idx="1"/>
          </p:nvPr>
        </p:nvSpPr>
        <p:spPr>
          <a:xfrm>
            <a:off x="459740" y="1040638"/>
            <a:ext cx="11272519" cy="37306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3" name="Google Shape;1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6" name="Google Shape;51;p40">
            <a:extLst>
              <a:ext uri="{FF2B5EF4-FFF2-40B4-BE49-F238E27FC236}">
                <a16:creationId xmlns:a16="http://schemas.microsoft.com/office/drawing/2014/main" id="{05DC449B-9B72-0F40-2D6A-083568EB560C}"/>
              </a:ext>
            </a:extLst>
          </p:cNvPr>
          <p:cNvSpPr txBox="1">
            <a:spLocks noGrp="1"/>
          </p:cNvSpPr>
          <p:nvPr>
            <p:ph type="ftr" idx="3"/>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IT" sz="1400" b="0" i="0" u="none" strike="noStrike" kern="0" cap="none" spc="0" normalizeH="0" baseline="0" noProof="0" dirty="0">
                <a:ln>
                  <a:noFill/>
                </a:ln>
                <a:solidFill>
                  <a:srgbClr val="000000"/>
                </a:solidFill>
                <a:effectLst/>
                <a:uLnTx/>
                <a:uFillTx/>
                <a:latin typeface="Arial"/>
                <a:cs typeface="Arial"/>
                <a:sym typeface="Arial"/>
              </a:rPr>
              <a:t>La sfida: Costruire il sistema educativo integrato 0-6 - Napoli, 21 Maggio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9013612"/>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67738"/>
            <a:ext cx="12191999" cy="5890258"/>
          </a:xfrm>
          <a:prstGeom prst="rect">
            <a:avLst/>
          </a:prstGeom>
        </p:spPr>
      </p:pic>
      <p:sp>
        <p:nvSpPr>
          <p:cNvPr id="3" name="object 3"/>
          <p:cNvSpPr txBox="1">
            <a:spLocks noGrp="1"/>
          </p:cNvSpPr>
          <p:nvPr>
            <p:ph type="title"/>
          </p:nvPr>
        </p:nvSpPr>
        <p:spPr>
          <a:xfrm>
            <a:off x="457200" y="1929632"/>
            <a:ext cx="10477501" cy="1983235"/>
          </a:xfrm>
          <a:prstGeom prst="rect">
            <a:avLst/>
          </a:prstGeom>
        </p:spPr>
        <p:txBody>
          <a:bodyPr vert="horz" wrap="square" lIns="0" tIns="13335" rIns="0" bIns="0" rtlCol="0">
            <a:spAutoFit/>
          </a:bodyPr>
          <a:lstStyle/>
          <a:p>
            <a:pPr marL="1219200" marR="5080" indent="-1207135" algn="ctr">
              <a:lnSpc>
                <a:spcPct val="100000"/>
              </a:lnSpc>
              <a:spcBef>
                <a:spcPts val="105"/>
              </a:spcBef>
            </a:pPr>
            <a:r>
              <a:rPr lang="it-IT" sz="3200" b="1" dirty="0">
                <a:solidFill>
                  <a:srgbClr val="FFFFFF"/>
                </a:solidFill>
                <a:latin typeface="Trebuchet MS"/>
                <a:cs typeface="Trebuchet MS"/>
              </a:rPr>
              <a:t>   </a:t>
            </a:r>
            <a:r>
              <a:rPr sz="3200" b="1" dirty="0" err="1">
                <a:solidFill>
                  <a:srgbClr val="FFFFFF"/>
                </a:solidFill>
                <a:latin typeface="Trebuchet MS"/>
                <a:cs typeface="Trebuchet MS"/>
              </a:rPr>
              <a:t>Progetto</a:t>
            </a:r>
            <a:r>
              <a:rPr lang="it-IT" sz="3200" b="1" dirty="0">
                <a:solidFill>
                  <a:srgbClr val="FFFFFF"/>
                </a:solidFill>
                <a:latin typeface="Trebuchet MS"/>
                <a:cs typeface="Trebuchet MS"/>
              </a:rPr>
              <a:t> sperimentale </a:t>
            </a:r>
            <a:br>
              <a:rPr lang="it-IT" sz="3200" b="1" dirty="0">
                <a:solidFill>
                  <a:srgbClr val="FFFFFF"/>
                </a:solidFill>
                <a:latin typeface="Trebuchet MS"/>
                <a:cs typeface="Trebuchet MS"/>
              </a:rPr>
            </a:br>
            <a:r>
              <a:rPr lang="it-IT" sz="3200" b="1" dirty="0">
                <a:solidFill>
                  <a:srgbClr val="FFFFFF"/>
                </a:solidFill>
                <a:latin typeface="Trebuchet MS"/>
                <a:cs typeface="Trebuchet MS"/>
              </a:rPr>
              <a:t>RecAppCal </a:t>
            </a:r>
            <a:br>
              <a:rPr lang="it-IT" sz="3200" b="1" dirty="0">
                <a:solidFill>
                  <a:srgbClr val="FFFFFF"/>
                </a:solidFill>
                <a:latin typeface="Trebuchet MS"/>
                <a:cs typeface="Trebuchet MS"/>
              </a:rPr>
            </a:br>
            <a:r>
              <a:rPr lang="it-IT" sz="3200" b="1" dirty="0">
                <a:solidFill>
                  <a:srgbClr val="FFFFFF"/>
                </a:solidFill>
                <a:latin typeface="Trebuchet MS"/>
                <a:cs typeface="Trebuchet MS"/>
              </a:rPr>
              <a:t>Recupero degli apprendimenti in Italiano e Matematica in Calabria </a:t>
            </a:r>
            <a:endParaRPr sz="3200" dirty="0">
              <a:latin typeface="Trebuchet MS"/>
              <a:cs typeface="Trebuchet MS"/>
            </a:endParaRPr>
          </a:p>
        </p:txBody>
      </p:sp>
      <p:sp>
        <p:nvSpPr>
          <p:cNvPr id="4" name="object 4"/>
          <p:cNvSpPr txBox="1"/>
          <p:nvPr/>
        </p:nvSpPr>
        <p:spPr>
          <a:xfrm>
            <a:off x="1901698" y="4412360"/>
            <a:ext cx="8722360" cy="1892935"/>
          </a:xfrm>
          <a:prstGeom prst="rect">
            <a:avLst/>
          </a:prstGeom>
        </p:spPr>
        <p:txBody>
          <a:bodyPr vert="horz" wrap="square" lIns="0" tIns="12700" rIns="0" bIns="0" rtlCol="0">
            <a:spAutoFit/>
          </a:bodyPr>
          <a:lstStyle/>
          <a:p>
            <a:pPr algn="ctr">
              <a:lnSpc>
                <a:spcPct val="100000"/>
              </a:lnSpc>
              <a:spcBef>
                <a:spcPts val="100"/>
              </a:spcBef>
            </a:pPr>
            <a:r>
              <a:rPr sz="2400" i="1" spc="-125" dirty="0">
                <a:solidFill>
                  <a:srgbClr val="FFC000"/>
                </a:solidFill>
                <a:latin typeface="Arial"/>
                <a:cs typeface="Arial"/>
              </a:rPr>
              <a:t>P</a:t>
            </a:r>
            <a:r>
              <a:rPr sz="2400" i="1" dirty="0">
                <a:solidFill>
                  <a:srgbClr val="FFC000"/>
                </a:solidFill>
                <a:latin typeface="Arial"/>
                <a:cs typeface="Arial"/>
              </a:rPr>
              <a:t>R</a:t>
            </a:r>
            <a:r>
              <a:rPr sz="2400" i="1" spc="-240" dirty="0">
                <a:solidFill>
                  <a:srgbClr val="FFC000"/>
                </a:solidFill>
                <a:latin typeface="Arial"/>
                <a:cs typeface="Arial"/>
              </a:rPr>
              <a:t> </a:t>
            </a:r>
            <a:r>
              <a:rPr sz="2400" i="1" spc="-130" dirty="0">
                <a:solidFill>
                  <a:srgbClr val="FFC000"/>
                </a:solidFill>
                <a:latin typeface="Arial"/>
                <a:cs typeface="Arial"/>
              </a:rPr>
              <a:t>C</a:t>
            </a:r>
            <a:r>
              <a:rPr sz="2400" i="1" spc="-125" dirty="0">
                <a:solidFill>
                  <a:srgbClr val="FFC000"/>
                </a:solidFill>
                <a:latin typeface="Arial"/>
                <a:cs typeface="Arial"/>
              </a:rPr>
              <a:t>a</a:t>
            </a:r>
            <a:r>
              <a:rPr sz="2400" i="1" spc="-130" dirty="0">
                <a:solidFill>
                  <a:srgbClr val="FFC000"/>
                </a:solidFill>
                <a:latin typeface="Arial"/>
                <a:cs typeface="Arial"/>
              </a:rPr>
              <a:t>l</a:t>
            </a:r>
            <a:r>
              <a:rPr sz="2400" i="1" spc="-125" dirty="0">
                <a:solidFill>
                  <a:srgbClr val="FFC000"/>
                </a:solidFill>
                <a:latin typeface="Arial"/>
                <a:cs typeface="Arial"/>
              </a:rPr>
              <a:t>ab</a:t>
            </a:r>
            <a:r>
              <a:rPr sz="2400" i="1" spc="-120" dirty="0">
                <a:solidFill>
                  <a:srgbClr val="FFC000"/>
                </a:solidFill>
                <a:latin typeface="Arial"/>
                <a:cs typeface="Arial"/>
              </a:rPr>
              <a:t>r</a:t>
            </a:r>
            <a:r>
              <a:rPr sz="2400" i="1" spc="-130" dirty="0">
                <a:solidFill>
                  <a:srgbClr val="FFC000"/>
                </a:solidFill>
                <a:latin typeface="Arial"/>
                <a:cs typeface="Arial"/>
              </a:rPr>
              <a:t>i</a:t>
            </a:r>
            <a:r>
              <a:rPr sz="2400" i="1" dirty="0">
                <a:solidFill>
                  <a:srgbClr val="FFC000"/>
                </a:solidFill>
                <a:latin typeface="Arial"/>
                <a:cs typeface="Arial"/>
              </a:rPr>
              <a:t>a</a:t>
            </a:r>
            <a:r>
              <a:rPr sz="2400" i="1" spc="-204" dirty="0">
                <a:solidFill>
                  <a:srgbClr val="FFC000"/>
                </a:solidFill>
                <a:latin typeface="Arial"/>
                <a:cs typeface="Arial"/>
              </a:rPr>
              <a:t> </a:t>
            </a:r>
            <a:r>
              <a:rPr sz="2400" i="1" spc="-125" dirty="0">
                <a:solidFill>
                  <a:srgbClr val="FFC000"/>
                </a:solidFill>
                <a:latin typeface="Arial"/>
                <a:cs typeface="Arial"/>
              </a:rPr>
              <a:t>FES</a:t>
            </a:r>
            <a:r>
              <a:rPr sz="2400" i="1" dirty="0">
                <a:solidFill>
                  <a:srgbClr val="FFC000"/>
                </a:solidFill>
                <a:latin typeface="Arial"/>
                <a:cs typeface="Arial"/>
              </a:rPr>
              <a:t>R</a:t>
            </a:r>
            <a:r>
              <a:rPr sz="2400" i="1" spc="-229" dirty="0">
                <a:solidFill>
                  <a:srgbClr val="FFC000"/>
                </a:solidFill>
                <a:latin typeface="Arial"/>
                <a:cs typeface="Arial"/>
              </a:rPr>
              <a:t> </a:t>
            </a:r>
            <a:r>
              <a:rPr sz="2400" i="1" spc="-125" dirty="0">
                <a:solidFill>
                  <a:srgbClr val="FFC000"/>
                </a:solidFill>
                <a:latin typeface="Arial"/>
                <a:cs typeface="Arial"/>
              </a:rPr>
              <a:t>FSE</a:t>
            </a:r>
            <a:r>
              <a:rPr sz="2400" i="1" dirty="0">
                <a:solidFill>
                  <a:srgbClr val="FFC000"/>
                </a:solidFill>
                <a:latin typeface="Arial"/>
                <a:cs typeface="Arial"/>
              </a:rPr>
              <a:t>+</a:t>
            </a:r>
            <a:endParaRPr sz="2400" dirty="0">
              <a:latin typeface="Arial"/>
              <a:cs typeface="Arial"/>
            </a:endParaRPr>
          </a:p>
          <a:p>
            <a:pPr algn="ctr">
              <a:lnSpc>
                <a:spcPct val="100000"/>
              </a:lnSpc>
              <a:spcBef>
                <a:spcPts val="95"/>
              </a:spcBef>
            </a:pPr>
            <a:r>
              <a:rPr sz="2400" i="1" spc="-110" dirty="0">
                <a:solidFill>
                  <a:srgbClr val="FFC000"/>
                </a:solidFill>
                <a:latin typeface="Arial"/>
                <a:cs typeface="Arial"/>
              </a:rPr>
              <a:t>Priorità</a:t>
            </a:r>
            <a:r>
              <a:rPr sz="2400" i="1" spc="-225" dirty="0">
                <a:solidFill>
                  <a:srgbClr val="FFC000"/>
                </a:solidFill>
                <a:latin typeface="Arial"/>
                <a:cs typeface="Arial"/>
              </a:rPr>
              <a:t> </a:t>
            </a:r>
            <a:r>
              <a:rPr sz="2400" i="1" spc="-105" dirty="0">
                <a:solidFill>
                  <a:srgbClr val="FFC000"/>
                </a:solidFill>
                <a:latin typeface="Arial"/>
                <a:cs typeface="Arial"/>
              </a:rPr>
              <a:t>4ISTR.</a:t>
            </a:r>
            <a:r>
              <a:rPr sz="2400" i="1" spc="-245" dirty="0">
                <a:solidFill>
                  <a:srgbClr val="FFC000"/>
                </a:solidFill>
                <a:latin typeface="Arial"/>
                <a:cs typeface="Arial"/>
              </a:rPr>
              <a:t> </a:t>
            </a:r>
            <a:r>
              <a:rPr sz="2400" i="1" spc="-90" dirty="0">
                <a:solidFill>
                  <a:srgbClr val="FFC000"/>
                </a:solidFill>
                <a:latin typeface="Arial"/>
                <a:cs typeface="Arial"/>
              </a:rPr>
              <a:t>Una</a:t>
            </a:r>
            <a:r>
              <a:rPr sz="2400" i="1" spc="-229" dirty="0">
                <a:solidFill>
                  <a:srgbClr val="FFC000"/>
                </a:solidFill>
                <a:latin typeface="Arial"/>
                <a:cs typeface="Arial"/>
              </a:rPr>
              <a:t> </a:t>
            </a:r>
            <a:r>
              <a:rPr sz="2400" i="1" spc="-114" dirty="0">
                <a:solidFill>
                  <a:srgbClr val="FFC000"/>
                </a:solidFill>
                <a:latin typeface="Arial"/>
                <a:cs typeface="Arial"/>
              </a:rPr>
              <a:t>Calabria</a:t>
            </a:r>
            <a:r>
              <a:rPr sz="2400" i="1" spc="-204" dirty="0">
                <a:solidFill>
                  <a:srgbClr val="FFC000"/>
                </a:solidFill>
                <a:latin typeface="Arial"/>
                <a:cs typeface="Arial"/>
              </a:rPr>
              <a:t> </a:t>
            </a:r>
            <a:r>
              <a:rPr sz="2400" i="1" spc="-85" dirty="0">
                <a:solidFill>
                  <a:srgbClr val="FFC000"/>
                </a:solidFill>
                <a:latin typeface="Arial"/>
                <a:cs typeface="Arial"/>
              </a:rPr>
              <a:t>con</a:t>
            </a:r>
            <a:r>
              <a:rPr sz="2400" i="1" spc="-229" dirty="0">
                <a:solidFill>
                  <a:srgbClr val="FFC000"/>
                </a:solidFill>
                <a:latin typeface="Arial"/>
                <a:cs typeface="Arial"/>
              </a:rPr>
              <a:t> </a:t>
            </a:r>
            <a:r>
              <a:rPr sz="2400" i="1" spc="-95" dirty="0">
                <a:solidFill>
                  <a:srgbClr val="FFC000"/>
                </a:solidFill>
                <a:latin typeface="Arial"/>
                <a:cs typeface="Arial"/>
              </a:rPr>
              <a:t>più</a:t>
            </a:r>
            <a:r>
              <a:rPr sz="2400" i="1" spc="-100" dirty="0">
                <a:solidFill>
                  <a:srgbClr val="FFC000"/>
                </a:solidFill>
                <a:latin typeface="Arial"/>
                <a:cs typeface="Arial"/>
              </a:rPr>
              <a:t> </a:t>
            </a:r>
            <a:r>
              <a:rPr sz="2400" i="1" spc="-114" dirty="0">
                <a:solidFill>
                  <a:srgbClr val="FFC000"/>
                </a:solidFill>
                <a:latin typeface="Arial"/>
                <a:cs typeface="Arial"/>
              </a:rPr>
              <a:t>istruzione</a:t>
            </a:r>
            <a:r>
              <a:rPr sz="2400" i="1" spc="-229" dirty="0">
                <a:solidFill>
                  <a:srgbClr val="FFC000"/>
                </a:solidFill>
                <a:latin typeface="Arial"/>
                <a:cs typeface="Arial"/>
              </a:rPr>
              <a:t> </a:t>
            </a:r>
            <a:r>
              <a:rPr sz="2400" i="1" spc="-105" dirty="0">
                <a:solidFill>
                  <a:srgbClr val="FFC000"/>
                </a:solidFill>
                <a:latin typeface="Arial"/>
                <a:cs typeface="Arial"/>
              </a:rPr>
              <a:t>(FSE+)</a:t>
            </a:r>
            <a:endParaRPr sz="2400" dirty="0">
              <a:latin typeface="Arial"/>
              <a:cs typeface="Arial"/>
            </a:endParaRPr>
          </a:p>
          <a:p>
            <a:pPr algn="ctr">
              <a:lnSpc>
                <a:spcPct val="100000"/>
              </a:lnSpc>
              <a:spcBef>
                <a:spcPts val="100"/>
              </a:spcBef>
            </a:pPr>
            <a:r>
              <a:rPr sz="2400" i="1" spc="-114" dirty="0">
                <a:solidFill>
                  <a:srgbClr val="FFC000"/>
                </a:solidFill>
                <a:latin typeface="Arial"/>
                <a:cs typeface="Arial"/>
              </a:rPr>
              <a:t>O</a:t>
            </a:r>
            <a:r>
              <a:rPr sz="2400" i="1" spc="-125" dirty="0">
                <a:solidFill>
                  <a:srgbClr val="FFC000"/>
                </a:solidFill>
                <a:latin typeface="Arial"/>
                <a:cs typeface="Arial"/>
              </a:rPr>
              <a:t>b</a:t>
            </a:r>
            <a:r>
              <a:rPr sz="2400" i="1" spc="-130" dirty="0">
                <a:solidFill>
                  <a:srgbClr val="FFC000"/>
                </a:solidFill>
                <a:latin typeface="Arial"/>
                <a:cs typeface="Arial"/>
              </a:rPr>
              <a:t>i</a:t>
            </a:r>
            <a:r>
              <a:rPr sz="2400" i="1" spc="-125" dirty="0">
                <a:solidFill>
                  <a:srgbClr val="FFC000"/>
                </a:solidFill>
                <a:latin typeface="Arial"/>
                <a:cs typeface="Arial"/>
              </a:rPr>
              <a:t>e</a:t>
            </a:r>
            <a:r>
              <a:rPr sz="2400" i="1" spc="-114" dirty="0">
                <a:solidFill>
                  <a:srgbClr val="FFC000"/>
                </a:solidFill>
                <a:latin typeface="Arial"/>
                <a:cs typeface="Arial"/>
              </a:rPr>
              <a:t>tt</a:t>
            </a:r>
            <a:r>
              <a:rPr sz="2400" i="1" spc="-130" dirty="0">
                <a:solidFill>
                  <a:srgbClr val="FFC000"/>
                </a:solidFill>
                <a:latin typeface="Arial"/>
                <a:cs typeface="Arial"/>
              </a:rPr>
              <a:t>i</a:t>
            </a:r>
            <a:r>
              <a:rPr sz="2400" i="1" spc="-120" dirty="0">
                <a:solidFill>
                  <a:srgbClr val="FFC000"/>
                </a:solidFill>
                <a:latin typeface="Arial"/>
                <a:cs typeface="Arial"/>
              </a:rPr>
              <a:t>v</a:t>
            </a:r>
            <a:r>
              <a:rPr sz="2400" i="1" dirty="0">
                <a:solidFill>
                  <a:srgbClr val="FFC000"/>
                </a:solidFill>
                <a:latin typeface="Arial"/>
                <a:cs typeface="Arial"/>
              </a:rPr>
              <a:t>o</a:t>
            </a:r>
            <a:r>
              <a:rPr sz="2400" i="1" spc="-240" dirty="0">
                <a:solidFill>
                  <a:srgbClr val="FFC000"/>
                </a:solidFill>
                <a:latin typeface="Arial"/>
                <a:cs typeface="Arial"/>
              </a:rPr>
              <a:t> </a:t>
            </a:r>
            <a:r>
              <a:rPr sz="2400" i="1" spc="-120" dirty="0">
                <a:solidFill>
                  <a:srgbClr val="FFC000"/>
                </a:solidFill>
                <a:latin typeface="Arial"/>
                <a:cs typeface="Arial"/>
              </a:rPr>
              <a:t>s</a:t>
            </a:r>
            <a:r>
              <a:rPr sz="2400" i="1" spc="-125" dirty="0">
                <a:solidFill>
                  <a:srgbClr val="FFC000"/>
                </a:solidFill>
                <a:latin typeface="Arial"/>
                <a:cs typeface="Arial"/>
              </a:rPr>
              <a:t>pe</a:t>
            </a:r>
            <a:r>
              <a:rPr sz="2400" i="1" spc="-120" dirty="0">
                <a:solidFill>
                  <a:srgbClr val="FFC000"/>
                </a:solidFill>
                <a:latin typeface="Arial"/>
                <a:cs typeface="Arial"/>
              </a:rPr>
              <a:t>c</a:t>
            </a:r>
            <a:r>
              <a:rPr sz="2400" i="1" spc="-130" dirty="0">
                <a:solidFill>
                  <a:srgbClr val="FFC000"/>
                </a:solidFill>
                <a:latin typeface="Arial"/>
                <a:cs typeface="Arial"/>
              </a:rPr>
              <a:t>i</a:t>
            </a:r>
            <a:r>
              <a:rPr sz="2400" i="1" spc="-114" dirty="0">
                <a:solidFill>
                  <a:srgbClr val="FFC000"/>
                </a:solidFill>
                <a:latin typeface="Arial"/>
                <a:cs typeface="Arial"/>
              </a:rPr>
              <a:t>f</a:t>
            </a:r>
            <a:r>
              <a:rPr sz="2400" i="1" spc="-130" dirty="0">
                <a:solidFill>
                  <a:srgbClr val="FFC000"/>
                </a:solidFill>
                <a:latin typeface="Arial"/>
                <a:cs typeface="Arial"/>
              </a:rPr>
              <a:t>i</a:t>
            </a:r>
            <a:r>
              <a:rPr sz="2400" i="1" spc="-120" dirty="0">
                <a:solidFill>
                  <a:srgbClr val="FFC000"/>
                </a:solidFill>
                <a:latin typeface="Arial"/>
                <a:cs typeface="Arial"/>
              </a:rPr>
              <a:t>c</a:t>
            </a:r>
            <a:r>
              <a:rPr sz="2400" i="1" spc="-125" dirty="0">
                <a:solidFill>
                  <a:srgbClr val="FFC000"/>
                </a:solidFill>
                <a:latin typeface="Arial"/>
                <a:cs typeface="Arial"/>
              </a:rPr>
              <a:t>o</a:t>
            </a:r>
            <a:r>
              <a:rPr sz="2400" i="1" dirty="0">
                <a:solidFill>
                  <a:srgbClr val="FFC000"/>
                </a:solidFill>
                <a:latin typeface="Arial"/>
                <a:cs typeface="Arial"/>
              </a:rPr>
              <a:t>:</a:t>
            </a:r>
            <a:r>
              <a:rPr sz="2400" i="1" spc="-229" dirty="0">
                <a:solidFill>
                  <a:srgbClr val="FFC000"/>
                </a:solidFill>
                <a:latin typeface="Arial"/>
                <a:cs typeface="Arial"/>
              </a:rPr>
              <a:t> </a:t>
            </a:r>
            <a:r>
              <a:rPr sz="2400" i="1" spc="-125" dirty="0">
                <a:solidFill>
                  <a:srgbClr val="FFC000"/>
                </a:solidFill>
                <a:latin typeface="Arial"/>
                <a:cs typeface="Arial"/>
              </a:rPr>
              <a:t>ES</a:t>
            </a:r>
            <a:r>
              <a:rPr sz="2400" i="1" spc="-114" dirty="0">
                <a:solidFill>
                  <a:srgbClr val="FFC000"/>
                </a:solidFill>
                <a:latin typeface="Arial"/>
                <a:cs typeface="Arial"/>
              </a:rPr>
              <a:t>O</a:t>
            </a:r>
            <a:r>
              <a:rPr sz="2400" i="1" spc="-125" dirty="0">
                <a:solidFill>
                  <a:srgbClr val="FFC000"/>
                </a:solidFill>
                <a:latin typeface="Arial"/>
                <a:cs typeface="Arial"/>
              </a:rPr>
              <a:t>4</a:t>
            </a:r>
            <a:r>
              <a:rPr sz="2400" i="1" spc="-114" dirty="0">
                <a:solidFill>
                  <a:srgbClr val="FFC000"/>
                </a:solidFill>
                <a:latin typeface="Arial"/>
                <a:cs typeface="Arial"/>
              </a:rPr>
              <a:t>.</a:t>
            </a:r>
            <a:r>
              <a:rPr sz="2400" i="1" spc="-125" dirty="0">
                <a:solidFill>
                  <a:srgbClr val="FFC000"/>
                </a:solidFill>
                <a:latin typeface="Arial"/>
                <a:cs typeface="Arial"/>
              </a:rPr>
              <a:t>6</a:t>
            </a:r>
            <a:r>
              <a:rPr sz="2400" i="1" dirty="0">
                <a:solidFill>
                  <a:srgbClr val="FFC000"/>
                </a:solidFill>
                <a:latin typeface="Arial"/>
                <a:cs typeface="Arial"/>
              </a:rPr>
              <a:t>.</a:t>
            </a:r>
            <a:endParaRPr sz="2400" dirty="0">
              <a:latin typeface="Arial"/>
              <a:cs typeface="Arial"/>
            </a:endParaRPr>
          </a:p>
          <a:p>
            <a:pPr marL="12700" marR="5080" algn="ctr">
              <a:lnSpc>
                <a:spcPct val="100000"/>
              </a:lnSpc>
              <a:spcBef>
                <a:spcPts val="105"/>
              </a:spcBef>
            </a:pPr>
            <a:r>
              <a:rPr sz="2400" i="1" spc="-105" dirty="0">
                <a:solidFill>
                  <a:srgbClr val="FFC000"/>
                </a:solidFill>
                <a:latin typeface="Arial"/>
                <a:cs typeface="Arial"/>
              </a:rPr>
              <a:t>Azione</a:t>
            </a:r>
            <a:r>
              <a:rPr sz="2400" i="1" spc="-210" dirty="0">
                <a:solidFill>
                  <a:srgbClr val="FFC000"/>
                </a:solidFill>
                <a:latin typeface="Arial"/>
                <a:cs typeface="Arial"/>
              </a:rPr>
              <a:t> </a:t>
            </a:r>
            <a:r>
              <a:rPr sz="2400" i="1" spc="-95" dirty="0">
                <a:solidFill>
                  <a:srgbClr val="FFC000"/>
                </a:solidFill>
                <a:latin typeface="Arial"/>
                <a:cs typeface="Arial"/>
              </a:rPr>
              <a:t>4.f.2</a:t>
            </a:r>
            <a:r>
              <a:rPr sz="2400" i="1" spc="-270" dirty="0">
                <a:solidFill>
                  <a:srgbClr val="FFC000"/>
                </a:solidFill>
                <a:latin typeface="Arial"/>
                <a:cs typeface="Arial"/>
              </a:rPr>
              <a:t> </a:t>
            </a:r>
            <a:r>
              <a:rPr sz="2400" i="1" spc="-105" dirty="0">
                <a:solidFill>
                  <a:srgbClr val="FFC000"/>
                </a:solidFill>
                <a:latin typeface="Arial"/>
                <a:cs typeface="Arial"/>
              </a:rPr>
              <a:t>Settore</a:t>
            </a:r>
            <a:r>
              <a:rPr sz="2400" i="1" spc="-240" dirty="0">
                <a:solidFill>
                  <a:srgbClr val="FFC000"/>
                </a:solidFill>
                <a:latin typeface="Arial"/>
                <a:cs typeface="Arial"/>
              </a:rPr>
              <a:t> </a:t>
            </a:r>
            <a:r>
              <a:rPr sz="2400" i="1" spc="-65" dirty="0">
                <a:solidFill>
                  <a:srgbClr val="FFC000"/>
                </a:solidFill>
                <a:latin typeface="Arial"/>
                <a:cs typeface="Arial"/>
              </a:rPr>
              <a:t>di</a:t>
            </a:r>
            <a:r>
              <a:rPr sz="2400" i="1" spc="-225" dirty="0">
                <a:solidFill>
                  <a:srgbClr val="FFC000"/>
                </a:solidFill>
                <a:latin typeface="Arial"/>
                <a:cs typeface="Arial"/>
              </a:rPr>
              <a:t> </a:t>
            </a:r>
            <a:r>
              <a:rPr sz="2400" i="1" spc="-114" dirty="0">
                <a:solidFill>
                  <a:srgbClr val="FFC000"/>
                </a:solidFill>
                <a:latin typeface="Arial"/>
                <a:cs typeface="Arial"/>
              </a:rPr>
              <a:t>intervento:</a:t>
            </a:r>
            <a:r>
              <a:rPr sz="2400" i="1" spc="-225" dirty="0">
                <a:solidFill>
                  <a:srgbClr val="FFC000"/>
                </a:solidFill>
                <a:latin typeface="Arial"/>
                <a:cs typeface="Arial"/>
              </a:rPr>
              <a:t> </a:t>
            </a:r>
            <a:r>
              <a:rPr sz="2400" i="1" spc="-95" dirty="0">
                <a:solidFill>
                  <a:srgbClr val="FFC000"/>
                </a:solidFill>
                <a:latin typeface="Arial"/>
                <a:cs typeface="Arial"/>
              </a:rPr>
              <a:t>149.</a:t>
            </a:r>
            <a:r>
              <a:rPr sz="2400" i="1" spc="330" dirty="0">
                <a:solidFill>
                  <a:srgbClr val="FFC000"/>
                </a:solidFill>
                <a:latin typeface="Arial"/>
                <a:cs typeface="Arial"/>
              </a:rPr>
              <a:t> </a:t>
            </a:r>
            <a:r>
              <a:rPr sz="2400" i="1" spc="-110" dirty="0">
                <a:solidFill>
                  <a:srgbClr val="FFC000"/>
                </a:solidFill>
                <a:latin typeface="Arial"/>
                <a:cs typeface="Arial"/>
              </a:rPr>
              <a:t>Sostegno</a:t>
            </a:r>
            <a:r>
              <a:rPr sz="2400" i="1" spc="-225" dirty="0">
                <a:solidFill>
                  <a:srgbClr val="FFC000"/>
                </a:solidFill>
                <a:latin typeface="Arial"/>
                <a:cs typeface="Arial"/>
              </a:rPr>
              <a:t> </a:t>
            </a:r>
            <a:r>
              <a:rPr sz="2400" i="1" spc="-120" dirty="0">
                <a:solidFill>
                  <a:srgbClr val="FFC000"/>
                </a:solidFill>
                <a:latin typeface="Arial"/>
                <a:cs typeface="Arial"/>
              </a:rPr>
              <a:t>all'istruzione</a:t>
            </a:r>
            <a:r>
              <a:rPr sz="2400" i="1" spc="-180" dirty="0">
                <a:solidFill>
                  <a:srgbClr val="FFC000"/>
                </a:solidFill>
                <a:latin typeface="Arial"/>
                <a:cs typeface="Arial"/>
              </a:rPr>
              <a:t> </a:t>
            </a:r>
            <a:r>
              <a:rPr sz="2400" i="1" spc="-114" dirty="0">
                <a:solidFill>
                  <a:srgbClr val="FFC000"/>
                </a:solidFill>
                <a:latin typeface="Arial"/>
                <a:cs typeface="Arial"/>
              </a:rPr>
              <a:t>primaria</a:t>
            </a:r>
            <a:r>
              <a:rPr sz="2400" i="1" spc="-200" dirty="0">
                <a:solidFill>
                  <a:srgbClr val="FFC000"/>
                </a:solidFill>
                <a:latin typeface="Arial"/>
                <a:cs typeface="Arial"/>
              </a:rPr>
              <a:t> </a:t>
            </a:r>
            <a:r>
              <a:rPr sz="2400" i="1" dirty="0">
                <a:solidFill>
                  <a:srgbClr val="FFC000"/>
                </a:solidFill>
                <a:latin typeface="Arial"/>
                <a:cs typeface="Arial"/>
              </a:rPr>
              <a:t>e </a:t>
            </a:r>
            <a:r>
              <a:rPr sz="2400" i="1" spc="-650" dirty="0">
                <a:solidFill>
                  <a:srgbClr val="FFC000"/>
                </a:solidFill>
                <a:latin typeface="Arial"/>
                <a:cs typeface="Arial"/>
              </a:rPr>
              <a:t> </a:t>
            </a:r>
            <a:r>
              <a:rPr sz="2400" i="1" spc="-120" dirty="0">
                <a:solidFill>
                  <a:srgbClr val="FFC000"/>
                </a:solidFill>
                <a:latin typeface="Arial"/>
                <a:cs typeface="Arial"/>
              </a:rPr>
              <a:t>s</a:t>
            </a:r>
            <a:r>
              <a:rPr sz="2400" i="1" spc="-125" dirty="0">
                <a:solidFill>
                  <a:srgbClr val="FFC000"/>
                </a:solidFill>
                <a:latin typeface="Arial"/>
                <a:cs typeface="Arial"/>
              </a:rPr>
              <a:t>e</a:t>
            </a:r>
            <a:r>
              <a:rPr sz="2400" i="1" spc="-120" dirty="0">
                <a:solidFill>
                  <a:srgbClr val="FFC000"/>
                </a:solidFill>
                <a:latin typeface="Arial"/>
                <a:cs typeface="Arial"/>
              </a:rPr>
              <a:t>c</a:t>
            </a:r>
            <a:r>
              <a:rPr sz="2400" i="1" spc="-125" dirty="0">
                <a:solidFill>
                  <a:srgbClr val="FFC000"/>
                </a:solidFill>
                <a:latin typeface="Arial"/>
                <a:cs typeface="Arial"/>
              </a:rPr>
              <a:t>onda</a:t>
            </a:r>
            <a:r>
              <a:rPr sz="2400" i="1" spc="-120" dirty="0">
                <a:solidFill>
                  <a:srgbClr val="FFC000"/>
                </a:solidFill>
                <a:latin typeface="Arial"/>
                <a:cs typeface="Arial"/>
              </a:rPr>
              <a:t>r</a:t>
            </a:r>
            <a:r>
              <a:rPr sz="2400" i="1" spc="-130" dirty="0">
                <a:solidFill>
                  <a:srgbClr val="FFC000"/>
                </a:solidFill>
                <a:latin typeface="Arial"/>
                <a:cs typeface="Arial"/>
              </a:rPr>
              <a:t>i</a:t>
            </a:r>
            <a:r>
              <a:rPr sz="2400" i="1" dirty="0">
                <a:solidFill>
                  <a:srgbClr val="FFC000"/>
                </a:solidFill>
                <a:latin typeface="Arial"/>
                <a:cs typeface="Arial"/>
              </a:rPr>
              <a:t>a</a:t>
            </a:r>
            <a:r>
              <a:rPr sz="2400" i="1" spc="-215" dirty="0">
                <a:solidFill>
                  <a:srgbClr val="FFC000"/>
                </a:solidFill>
                <a:latin typeface="Arial"/>
                <a:cs typeface="Arial"/>
              </a:rPr>
              <a:t> </a:t>
            </a:r>
            <a:r>
              <a:rPr sz="2400" i="1" spc="-120" dirty="0">
                <a:solidFill>
                  <a:srgbClr val="FFC000"/>
                </a:solidFill>
                <a:latin typeface="Arial"/>
                <a:cs typeface="Arial"/>
              </a:rPr>
              <a:t>(</a:t>
            </a:r>
            <a:r>
              <a:rPr sz="2400" i="1" spc="-130" dirty="0">
                <a:solidFill>
                  <a:srgbClr val="FFC000"/>
                </a:solidFill>
                <a:latin typeface="Arial"/>
                <a:cs typeface="Arial"/>
              </a:rPr>
              <a:t>i</a:t>
            </a:r>
            <a:r>
              <a:rPr sz="2400" i="1" spc="-125" dirty="0">
                <a:solidFill>
                  <a:srgbClr val="FFC000"/>
                </a:solidFill>
                <a:latin typeface="Arial"/>
                <a:cs typeface="Arial"/>
              </a:rPr>
              <a:t>n</a:t>
            </a:r>
            <a:r>
              <a:rPr sz="2400" i="1" spc="-114" dirty="0">
                <a:solidFill>
                  <a:srgbClr val="FFC000"/>
                </a:solidFill>
                <a:latin typeface="Arial"/>
                <a:cs typeface="Arial"/>
              </a:rPr>
              <a:t>f</a:t>
            </a:r>
            <a:r>
              <a:rPr sz="2400" i="1" spc="-120" dirty="0">
                <a:solidFill>
                  <a:srgbClr val="FFC000"/>
                </a:solidFill>
                <a:latin typeface="Arial"/>
                <a:cs typeface="Arial"/>
              </a:rPr>
              <a:t>r</a:t>
            </a:r>
            <a:r>
              <a:rPr sz="2400" i="1" spc="-125" dirty="0">
                <a:solidFill>
                  <a:srgbClr val="FFC000"/>
                </a:solidFill>
                <a:latin typeface="Arial"/>
                <a:cs typeface="Arial"/>
              </a:rPr>
              <a:t>a</a:t>
            </a:r>
            <a:r>
              <a:rPr sz="2400" i="1" spc="-120" dirty="0">
                <a:solidFill>
                  <a:srgbClr val="FFC000"/>
                </a:solidFill>
                <a:latin typeface="Arial"/>
                <a:cs typeface="Arial"/>
              </a:rPr>
              <a:t>s</a:t>
            </a:r>
            <a:r>
              <a:rPr sz="2400" i="1" spc="-114" dirty="0">
                <a:solidFill>
                  <a:srgbClr val="FFC000"/>
                </a:solidFill>
                <a:latin typeface="Arial"/>
                <a:cs typeface="Arial"/>
              </a:rPr>
              <a:t>t</a:t>
            </a:r>
            <a:r>
              <a:rPr sz="2400" i="1" spc="-120" dirty="0">
                <a:solidFill>
                  <a:srgbClr val="FFC000"/>
                </a:solidFill>
                <a:latin typeface="Arial"/>
                <a:cs typeface="Arial"/>
              </a:rPr>
              <a:t>r</a:t>
            </a:r>
            <a:r>
              <a:rPr sz="2400" i="1" spc="-125" dirty="0">
                <a:solidFill>
                  <a:srgbClr val="FFC000"/>
                </a:solidFill>
                <a:latin typeface="Arial"/>
                <a:cs typeface="Arial"/>
              </a:rPr>
              <a:t>u</a:t>
            </a:r>
            <a:r>
              <a:rPr sz="2400" i="1" spc="-114" dirty="0">
                <a:solidFill>
                  <a:srgbClr val="FFC000"/>
                </a:solidFill>
                <a:latin typeface="Arial"/>
                <a:cs typeface="Arial"/>
              </a:rPr>
              <a:t>tt</a:t>
            </a:r>
            <a:r>
              <a:rPr sz="2400" i="1" spc="-125" dirty="0">
                <a:solidFill>
                  <a:srgbClr val="FFC000"/>
                </a:solidFill>
                <a:latin typeface="Arial"/>
                <a:cs typeface="Arial"/>
              </a:rPr>
              <a:t>u</a:t>
            </a:r>
            <a:r>
              <a:rPr sz="2400" i="1" spc="-120" dirty="0">
                <a:solidFill>
                  <a:srgbClr val="FFC000"/>
                </a:solidFill>
                <a:latin typeface="Arial"/>
                <a:cs typeface="Arial"/>
              </a:rPr>
              <a:t>r</a:t>
            </a:r>
            <a:r>
              <a:rPr sz="2400" i="1" dirty="0">
                <a:solidFill>
                  <a:srgbClr val="FFC000"/>
                </a:solidFill>
                <a:latin typeface="Arial"/>
                <a:cs typeface="Arial"/>
              </a:rPr>
              <a:t>e</a:t>
            </a:r>
            <a:r>
              <a:rPr sz="2400" i="1" spc="-265" dirty="0">
                <a:solidFill>
                  <a:srgbClr val="FFC000"/>
                </a:solidFill>
                <a:latin typeface="Arial"/>
                <a:cs typeface="Arial"/>
              </a:rPr>
              <a:t> </a:t>
            </a:r>
            <a:r>
              <a:rPr sz="2400" i="1" spc="-125" dirty="0">
                <a:solidFill>
                  <a:srgbClr val="FFC000"/>
                </a:solidFill>
                <a:latin typeface="Arial"/>
                <a:cs typeface="Arial"/>
              </a:rPr>
              <a:t>e</a:t>
            </a:r>
            <a:r>
              <a:rPr sz="2400" i="1" spc="-120" dirty="0">
                <a:solidFill>
                  <a:srgbClr val="FFC000"/>
                </a:solidFill>
                <a:latin typeface="Arial"/>
                <a:cs typeface="Arial"/>
              </a:rPr>
              <a:t>sc</a:t>
            </a:r>
            <a:r>
              <a:rPr sz="2400" i="1" spc="-130" dirty="0">
                <a:solidFill>
                  <a:srgbClr val="FFC000"/>
                </a:solidFill>
                <a:latin typeface="Arial"/>
                <a:cs typeface="Arial"/>
              </a:rPr>
              <a:t>l</a:t>
            </a:r>
            <a:r>
              <a:rPr sz="2400" i="1" spc="-125" dirty="0">
                <a:solidFill>
                  <a:srgbClr val="FFC000"/>
                </a:solidFill>
                <a:latin typeface="Arial"/>
                <a:cs typeface="Arial"/>
              </a:rPr>
              <a:t>u</a:t>
            </a:r>
            <a:r>
              <a:rPr sz="2400" i="1" spc="-120" dirty="0">
                <a:solidFill>
                  <a:srgbClr val="FFC000"/>
                </a:solidFill>
                <a:latin typeface="Arial"/>
                <a:cs typeface="Arial"/>
              </a:rPr>
              <a:t>s</a:t>
            </a:r>
            <a:r>
              <a:rPr sz="2400" i="1" spc="-125" dirty="0">
                <a:solidFill>
                  <a:srgbClr val="FFC000"/>
                </a:solidFill>
                <a:latin typeface="Arial"/>
                <a:cs typeface="Arial"/>
              </a:rPr>
              <a:t>e</a:t>
            </a:r>
            <a:r>
              <a:rPr sz="2400" i="1" dirty="0">
                <a:solidFill>
                  <a:srgbClr val="FFC000"/>
                </a:solidFill>
                <a:latin typeface="Arial"/>
                <a:cs typeface="Arial"/>
              </a:rPr>
              <a:t>)</a:t>
            </a:r>
            <a:endParaRPr sz="2400" dirty="0">
              <a:latin typeface="Arial"/>
              <a:cs typeface="Arial"/>
            </a:endParaRPr>
          </a:p>
        </p:txBody>
      </p:sp>
      <p:grpSp>
        <p:nvGrpSpPr>
          <p:cNvPr id="5" name="object 5"/>
          <p:cNvGrpSpPr/>
          <p:nvPr/>
        </p:nvGrpSpPr>
        <p:grpSpPr>
          <a:xfrm>
            <a:off x="0" y="0"/>
            <a:ext cx="12192000" cy="1260475"/>
            <a:chOff x="0" y="0"/>
            <a:chExt cx="12192000" cy="1260475"/>
          </a:xfrm>
        </p:grpSpPr>
        <p:sp>
          <p:nvSpPr>
            <p:cNvPr id="6" name="object 6"/>
            <p:cNvSpPr/>
            <p:nvPr/>
          </p:nvSpPr>
          <p:spPr>
            <a:xfrm>
              <a:off x="0" y="0"/>
              <a:ext cx="12192000" cy="1260475"/>
            </a:xfrm>
            <a:custGeom>
              <a:avLst/>
              <a:gdLst/>
              <a:ahLst/>
              <a:cxnLst/>
              <a:rect l="l" t="t" r="r" b="b"/>
              <a:pathLst>
                <a:path w="12192000" h="1260475">
                  <a:moveTo>
                    <a:pt x="12192000" y="0"/>
                  </a:moveTo>
                  <a:lnTo>
                    <a:pt x="0" y="0"/>
                  </a:lnTo>
                  <a:lnTo>
                    <a:pt x="0" y="1260221"/>
                  </a:lnTo>
                  <a:lnTo>
                    <a:pt x="12192000" y="1260221"/>
                  </a:lnTo>
                  <a:lnTo>
                    <a:pt x="12192000" y="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2209800" y="80772"/>
              <a:ext cx="7772400" cy="110794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9740" y="1040638"/>
            <a:ext cx="11272519" cy="4708981"/>
          </a:xfrm>
        </p:spPr>
        <p:txBody>
          <a:bodyPr/>
          <a:lstStyle/>
          <a:p>
            <a:r>
              <a:rPr lang="it-IT" dirty="0"/>
              <a:t>Recupero potenziamento e innalzamento delle competenze degli studenti in Italiano e Matematica a cura di docenti curriculari di Italiano e Matematica </a:t>
            </a:r>
          </a:p>
          <a:p>
            <a:endParaRPr lang="it-IT" dirty="0"/>
          </a:p>
          <a:p>
            <a:r>
              <a:rPr lang="it-IT" b="1" u="sng" dirty="0"/>
              <a:t>Monte ore complessivo per classe : </a:t>
            </a:r>
          </a:p>
          <a:p>
            <a:pPr marL="285750" indent="-285750">
              <a:buFont typeface="Arial" panose="020B0604020202020204" pitchFamily="34" charset="0"/>
              <a:buChar char="•"/>
            </a:pPr>
            <a:r>
              <a:rPr lang="it-IT" dirty="0"/>
              <a:t>200 ore (100 per ogni anno) </a:t>
            </a:r>
          </a:p>
          <a:p>
            <a:r>
              <a:rPr lang="it-IT" dirty="0"/>
              <a:t> Di cui : </a:t>
            </a:r>
          </a:p>
          <a:p>
            <a:pPr marL="285750" indent="-285750">
              <a:buFont typeface="Arial" panose="020B0604020202020204" pitchFamily="34" charset="0"/>
              <a:buChar char="•"/>
            </a:pPr>
            <a:r>
              <a:rPr lang="it-IT" dirty="0"/>
              <a:t>50 ore di Italiano</a:t>
            </a:r>
          </a:p>
          <a:p>
            <a:pPr marL="285750" indent="-285750">
              <a:buFont typeface="Arial" panose="020B0604020202020204" pitchFamily="34" charset="0"/>
              <a:buChar char="•"/>
            </a:pPr>
            <a:r>
              <a:rPr lang="it-IT" dirty="0"/>
              <a:t>50 ore di Matematica </a:t>
            </a:r>
          </a:p>
          <a:p>
            <a:endParaRPr lang="it-IT" dirty="0"/>
          </a:p>
          <a:p>
            <a:pPr algn="ctr"/>
            <a:r>
              <a:rPr lang="it-IT" b="1" dirty="0">
                <a:solidFill>
                  <a:srgbClr val="FFC000"/>
                </a:solidFill>
              </a:rPr>
              <a:t>Parallelamente </a:t>
            </a:r>
            <a:endParaRPr lang="it-IT" dirty="0"/>
          </a:p>
          <a:p>
            <a:r>
              <a:rPr lang="it-IT" dirty="0"/>
              <a:t>Formazione dei formatori a cura del Sistema Accademico calabrese </a:t>
            </a:r>
          </a:p>
          <a:p>
            <a:r>
              <a:rPr lang="it-IT" dirty="0"/>
              <a:t>Destinatari: Docenti di Italiano e Matematica delle classi coinvolte nel progetto (Trattate) </a:t>
            </a:r>
          </a:p>
          <a:p>
            <a:r>
              <a:rPr lang="it-IT" dirty="0"/>
              <a:t>La formazione verterà su aspetti pedagogici didattici e metodologici disciplinari che attraverso l’osservazione del processo insegnamento-apprendimento in situazione punterà alla costruzione di condivisi percorsi didattici e alla rivisitazione del metodo didattico. </a:t>
            </a:r>
          </a:p>
          <a:p>
            <a:r>
              <a:rPr lang="it-IT" dirty="0"/>
              <a:t>Una formazione, quindi, personalizzata alle esigenze del gruppo classe e dei docenti di riferimento e accompagnata da azioni di peer tutoring. I docenti saranno supportati nel lavoro in classe durante tutto il percorso.  </a:t>
            </a:r>
          </a:p>
        </p:txBody>
      </p:sp>
      <p:sp>
        <p:nvSpPr>
          <p:cNvPr id="4" name="CasellaDiTesto 3"/>
          <p:cNvSpPr txBox="1"/>
          <p:nvPr/>
        </p:nvSpPr>
        <p:spPr>
          <a:xfrm>
            <a:off x="2438400" y="228600"/>
            <a:ext cx="7543800" cy="461665"/>
          </a:xfrm>
          <a:prstGeom prst="rect">
            <a:avLst/>
          </a:prstGeom>
          <a:noFill/>
        </p:spPr>
        <p:txBody>
          <a:bodyPr wrap="square" rtlCol="0">
            <a:spAutoFit/>
          </a:bodyPr>
          <a:lstStyle/>
          <a:p>
            <a:pPr algn="ctr"/>
            <a:r>
              <a:rPr lang="it-IT" sz="2400" b="1" i="1" kern="0" spc="-45" dirty="0">
                <a:solidFill>
                  <a:srgbClr val="FFC000"/>
                </a:solidFill>
                <a:latin typeface="Trebuchet MS"/>
                <a:cs typeface="Trebuchet MS"/>
              </a:rPr>
              <a:t>RecAppCal</a:t>
            </a:r>
            <a:r>
              <a:rPr lang="it-IT" sz="2400" b="1" kern="0" spc="-45" dirty="0">
                <a:solidFill>
                  <a:srgbClr val="FFC000"/>
                </a:solidFill>
                <a:latin typeface="Trebuchet MS"/>
                <a:cs typeface="Trebuchet MS"/>
              </a:rPr>
              <a:t>: </a:t>
            </a:r>
            <a:r>
              <a:rPr lang="it-IT" sz="2400" b="1" dirty="0">
                <a:solidFill>
                  <a:srgbClr val="FFC000"/>
                </a:solidFill>
                <a:latin typeface="Trebuchet MS" panose="020B0603020202020204" pitchFamily="34" charset="0"/>
              </a:rPr>
              <a:t>Intervento Formativo (Classi Trattate) </a:t>
            </a:r>
          </a:p>
        </p:txBody>
      </p:sp>
    </p:spTree>
    <p:extLst>
      <p:ext uri="{BB962C8B-B14F-4D97-AF65-F5344CB8AC3E}">
        <p14:creationId xmlns:p14="http://schemas.microsoft.com/office/powerpoint/2010/main" val="381875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9740" y="1040638"/>
            <a:ext cx="11272519" cy="3323987"/>
          </a:xfrm>
        </p:spPr>
        <p:txBody>
          <a:bodyPr/>
          <a:lstStyle/>
          <a:p>
            <a:endParaRPr lang="it-IT" dirty="0"/>
          </a:p>
          <a:p>
            <a:r>
              <a:rPr lang="it-IT" dirty="0"/>
              <a:t>I risultati apprenditivi saranno monitorati attraverso la somministrazione periodica di test (modello invalsi) agli studenti coinvolti nella sperimentazione. </a:t>
            </a:r>
          </a:p>
          <a:p>
            <a:endParaRPr lang="it-IT" dirty="0"/>
          </a:p>
          <a:p>
            <a:endParaRPr lang="it-IT" dirty="0"/>
          </a:p>
          <a:p>
            <a:r>
              <a:rPr lang="it-IT" b="1" dirty="0">
                <a:solidFill>
                  <a:srgbClr val="FFC000"/>
                </a:solidFill>
              </a:rPr>
              <a:t>MODALITÀ : </a:t>
            </a:r>
          </a:p>
          <a:p>
            <a:r>
              <a:rPr lang="it-IT" dirty="0"/>
              <a:t>Verrà attivata apposita piattaforma </a:t>
            </a:r>
            <a:r>
              <a:rPr lang="it-IT" b="1" dirty="0"/>
              <a:t>«RECAPP CAL» </a:t>
            </a:r>
            <a:r>
              <a:rPr lang="it-IT" dirty="0"/>
              <a:t>su cui verranno inseriti i gruppi trattati e attivate le relative classi virtuali. </a:t>
            </a:r>
          </a:p>
          <a:p>
            <a:r>
              <a:rPr lang="it-IT" dirty="0"/>
              <a:t>I risultati apprenditivi saranno elaborati in itinere dal gruppo di ricerca e permetteranno di verificare l’efficacia degli interventi e l’eventuale loro rimodulazione </a:t>
            </a:r>
          </a:p>
          <a:p>
            <a:endParaRPr lang="it-IT" b="1" dirty="0">
              <a:solidFill>
                <a:srgbClr val="FFC000"/>
              </a:solidFill>
            </a:endParaRPr>
          </a:p>
          <a:p>
            <a:endParaRPr lang="it-IT" b="1" dirty="0">
              <a:solidFill>
                <a:srgbClr val="FFC000"/>
              </a:solidFill>
            </a:endParaRPr>
          </a:p>
        </p:txBody>
      </p:sp>
      <p:sp>
        <p:nvSpPr>
          <p:cNvPr id="4" name="CasellaDiTesto 3"/>
          <p:cNvSpPr txBox="1"/>
          <p:nvPr/>
        </p:nvSpPr>
        <p:spPr>
          <a:xfrm>
            <a:off x="2971800" y="228600"/>
            <a:ext cx="6705600" cy="461665"/>
          </a:xfrm>
          <a:prstGeom prst="rect">
            <a:avLst/>
          </a:prstGeom>
          <a:noFill/>
        </p:spPr>
        <p:txBody>
          <a:bodyPr wrap="square" rtlCol="0">
            <a:spAutoFit/>
          </a:bodyPr>
          <a:lstStyle/>
          <a:p>
            <a:pPr algn="ctr"/>
            <a:r>
              <a:rPr lang="it-IT" sz="2400" b="1" i="1" kern="0" spc="-45" dirty="0">
                <a:solidFill>
                  <a:srgbClr val="FFC000"/>
                </a:solidFill>
                <a:latin typeface="Trebuchet MS"/>
                <a:cs typeface="Trebuchet MS"/>
              </a:rPr>
              <a:t>RecAppCal</a:t>
            </a:r>
            <a:r>
              <a:rPr lang="it-IT" sz="2400" b="1" kern="0" spc="-45" dirty="0">
                <a:solidFill>
                  <a:srgbClr val="FFC000"/>
                </a:solidFill>
                <a:latin typeface="Trebuchet MS"/>
                <a:cs typeface="Trebuchet MS"/>
              </a:rPr>
              <a:t>: </a:t>
            </a:r>
            <a:r>
              <a:rPr lang="it-IT" sz="2400" b="1" dirty="0">
                <a:solidFill>
                  <a:srgbClr val="FFC000"/>
                </a:solidFill>
                <a:latin typeface="Trebuchet MS" panose="020B0603020202020204" pitchFamily="34" charset="0"/>
              </a:rPr>
              <a:t>Monitoraggio e Valutazione </a:t>
            </a:r>
          </a:p>
        </p:txBody>
      </p:sp>
    </p:spTree>
    <p:extLst>
      <p:ext uri="{BB962C8B-B14F-4D97-AF65-F5344CB8AC3E}">
        <p14:creationId xmlns:p14="http://schemas.microsoft.com/office/powerpoint/2010/main" val="161221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4173" y="232959"/>
            <a:ext cx="7315456" cy="382156"/>
          </a:xfrm>
          <a:prstGeom prst="rect">
            <a:avLst/>
          </a:prstGeom>
        </p:spPr>
        <p:txBody>
          <a:bodyPr vert="horz" wrap="square" lIns="0" tIns="12700" rIns="0" bIns="0" rtlCol="0">
            <a:spAutoFit/>
          </a:bodyPr>
          <a:lstStyle/>
          <a:p>
            <a:pPr marL="12700">
              <a:lnSpc>
                <a:spcPct val="100000"/>
              </a:lnSpc>
              <a:spcBef>
                <a:spcPts val="100"/>
              </a:spcBef>
            </a:pPr>
            <a:r>
              <a:rPr lang="it-IT" sz="2400" b="1" i="1" spc="-45" dirty="0">
                <a:solidFill>
                  <a:srgbClr val="FFC000"/>
                </a:solidFill>
                <a:latin typeface="Trebuchet MS"/>
                <a:ea typeface="+mn-ea"/>
                <a:cs typeface="Trebuchet MS"/>
              </a:rPr>
              <a:t>RecAppCal</a:t>
            </a:r>
            <a:r>
              <a:rPr lang="it-IT" sz="2400" b="1" spc="-45" dirty="0">
                <a:solidFill>
                  <a:srgbClr val="FFC000"/>
                </a:solidFill>
                <a:latin typeface="Trebuchet MS"/>
                <a:ea typeface="+mn-ea"/>
                <a:cs typeface="Trebuchet MS"/>
              </a:rPr>
              <a:t>: </a:t>
            </a:r>
            <a:r>
              <a:rPr lang="it-IT" sz="2400" b="1" spc="-95" dirty="0">
                <a:solidFill>
                  <a:srgbClr val="FFC000"/>
                </a:solidFill>
                <a:latin typeface="Trebuchet MS"/>
                <a:cs typeface="Trebuchet MS"/>
              </a:rPr>
              <a:t>Contenuti della piattaforma  </a:t>
            </a:r>
            <a:endParaRPr sz="2400" dirty="0">
              <a:latin typeface="Trebuchet MS"/>
              <a:cs typeface="Trebuchet MS"/>
            </a:endParaRPr>
          </a:p>
        </p:txBody>
      </p:sp>
      <p:sp>
        <p:nvSpPr>
          <p:cNvPr id="3" name="object 3"/>
          <p:cNvSpPr txBox="1"/>
          <p:nvPr/>
        </p:nvSpPr>
        <p:spPr>
          <a:xfrm>
            <a:off x="312292" y="1092339"/>
            <a:ext cx="8773795" cy="4295022"/>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endParaRPr sz="1600" dirty="0">
              <a:latin typeface="Lucida Sans Unicode"/>
              <a:cs typeface="Lucida Sans Unicode"/>
            </a:endParaRPr>
          </a:p>
          <a:p>
            <a:pPr marL="241300" indent="-228600">
              <a:lnSpc>
                <a:spcPct val="100000"/>
              </a:lnSpc>
              <a:spcBef>
                <a:spcPts val="760"/>
              </a:spcBef>
              <a:buFont typeface="Arial MT"/>
              <a:buChar char="•"/>
              <a:tabLst>
                <a:tab pos="240665" algn="l"/>
                <a:tab pos="241300" algn="l"/>
              </a:tabLst>
            </a:pPr>
            <a:r>
              <a:rPr sz="1800" b="1" u="sng" dirty="0">
                <a:cs typeface="Lucida Sans Unicode"/>
              </a:rPr>
              <a:t>Progettazione,</a:t>
            </a:r>
            <a:r>
              <a:rPr sz="1800" b="1" u="sng" spc="-25" dirty="0">
                <a:cs typeface="Lucida Sans Unicode"/>
              </a:rPr>
              <a:t> </a:t>
            </a:r>
            <a:r>
              <a:rPr sz="1800" b="1" u="sng" dirty="0">
                <a:cs typeface="Lucida Sans Unicode"/>
              </a:rPr>
              <a:t>Implementazione</a:t>
            </a:r>
            <a:r>
              <a:rPr sz="1800" b="1" u="sng" spc="-30" dirty="0">
                <a:cs typeface="Lucida Sans Unicode"/>
              </a:rPr>
              <a:t> </a:t>
            </a:r>
            <a:r>
              <a:rPr sz="1800" b="1" u="sng" dirty="0">
                <a:cs typeface="Lucida Sans Unicode"/>
              </a:rPr>
              <a:t>e Contenuti</a:t>
            </a:r>
            <a:r>
              <a:rPr sz="1800" b="1" u="sng" spc="-35" dirty="0">
                <a:cs typeface="Lucida Sans Unicode"/>
              </a:rPr>
              <a:t> </a:t>
            </a:r>
            <a:r>
              <a:rPr sz="1800" b="1" u="sng" spc="5" dirty="0">
                <a:cs typeface="Lucida Sans Unicode"/>
              </a:rPr>
              <a:t>della</a:t>
            </a:r>
            <a:r>
              <a:rPr sz="1800" b="1" u="sng" spc="-15" dirty="0">
                <a:cs typeface="Lucida Sans Unicode"/>
              </a:rPr>
              <a:t> </a:t>
            </a:r>
            <a:r>
              <a:rPr sz="1800" b="1" u="sng" dirty="0">
                <a:cs typeface="Lucida Sans Unicode"/>
              </a:rPr>
              <a:t>piattaforma</a:t>
            </a:r>
          </a:p>
          <a:p>
            <a:pPr marL="756285" marR="109855" lvl="1" indent="-287020">
              <a:lnSpc>
                <a:spcPct val="90000"/>
              </a:lnSpc>
              <a:spcBef>
                <a:spcPts val="525"/>
              </a:spcBef>
              <a:buFont typeface="Wingdings"/>
              <a:buChar char=""/>
              <a:tabLst>
                <a:tab pos="756285" algn="l"/>
                <a:tab pos="756920" algn="l"/>
              </a:tabLst>
            </a:pPr>
            <a:r>
              <a:rPr sz="1600" spc="-5" dirty="0">
                <a:cs typeface="Lucida Sans Unicode"/>
              </a:rPr>
              <a:t>Area</a:t>
            </a:r>
            <a:r>
              <a:rPr sz="1600" dirty="0">
                <a:cs typeface="Lucida Sans Unicode"/>
              </a:rPr>
              <a:t> </a:t>
            </a:r>
            <a:r>
              <a:rPr sz="1600" spc="-5" dirty="0">
                <a:cs typeface="Lucida Sans Unicode"/>
              </a:rPr>
              <a:t>Didattica</a:t>
            </a:r>
            <a:r>
              <a:rPr sz="1600" spc="50" dirty="0">
                <a:cs typeface="Lucida Sans Unicode"/>
              </a:rPr>
              <a:t> </a:t>
            </a:r>
            <a:r>
              <a:rPr sz="1600" spc="-5" dirty="0">
                <a:cs typeface="Lucida Sans Unicode"/>
              </a:rPr>
              <a:t>di</a:t>
            </a:r>
            <a:r>
              <a:rPr sz="1600" spc="20" dirty="0">
                <a:cs typeface="Lucida Sans Unicode"/>
              </a:rPr>
              <a:t> </a:t>
            </a:r>
            <a:r>
              <a:rPr sz="1600" spc="-5" dirty="0">
                <a:cs typeface="Lucida Sans Unicode"/>
              </a:rPr>
              <a:t>test,</a:t>
            </a:r>
            <a:r>
              <a:rPr sz="1600" spc="10" dirty="0">
                <a:cs typeface="Lucida Sans Unicode"/>
              </a:rPr>
              <a:t> </a:t>
            </a:r>
            <a:r>
              <a:rPr sz="1600" spc="-10" dirty="0">
                <a:cs typeface="Lucida Sans Unicode"/>
              </a:rPr>
              <a:t>utilizzata</a:t>
            </a:r>
            <a:r>
              <a:rPr sz="1600" spc="45" dirty="0">
                <a:cs typeface="Lucida Sans Unicode"/>
              </a:rPr>
              <a:t> </a:t>
            </a:r>
            <a:r>
              <a:rPr sz="1600" spc="-10" dirty="0">
                <a:cs typeface="Lucida Sans Unicode"/>
              </a:rPr>
              <a:t>per</a:t>
            </a:r>
            <a:r>
              <a:rPr sz="1600" spc="10" dirty="0">
                <a:cs typeface="Lucida Sans Unicode"/>
              </a:rPr>
              <a:t> </a:t>
            </a:r>
            <a:r>
              <a:rPr sz="1600" spc="-10" dirty="0">
                <a:cs typeface="Lucida Sans Unicode"/>
              </a:rPr>
              <a:t>l’erogazione</a:t>
            </a:r>
            <a:r>
              <a:rPr sz="1600" spc="45" dirty="0">
                <a:cs typeface="Lucida Sans Unicode"/>
              </a:rPr>
              <a:t> </a:t>
            </a:r>
            <a:r>
              <a:rPr sz="1600" spc="-10" dirty="0">
                <a:cs typeface="Lucida Sans Unicode"/>
              </a:rPr>
              <a:t>dei</a:t>
            </a:r>
            <a:r>
              <a:rPr sz="1600" spc="5" dirty="0">
                <a:cs typeface="Lucida Sans Unicode"/>
              </a:rPr>
              <a:t> </a:t>
            </a:r>
            <a:r>
              <a:rPr sz="1600" spc="-5" dirty="0">
                <a:cs typeface="Lucida Sans Unicode"/>
              </a:rPr>
              <a:t>contenuti</a:t>
            </a:r>
            <a:r>
              <a:rPr sz="1600" dirty="0">
                <a:cs typeface="Lucida Sans Unicode"/>
              </a:rPr>
              <a:t> </a:t>
            </a:r>
            <a:r>
              <a:rPr sz="1600" spc="-5" dirty="0">
                <a:cs typeface="Lucida Sans Unicode"/>
              </a:rPr>
              <a:t>formativi</a:t>
            </a:r>
            <a:r>
              <a:rPr sz="1600" spc="40" dirty="0">
                <a:cs typeface="Lucida Sans Unicode"/>
              </a:rPr>
              <a:t> </a:t>
            </a:r>
            <a:r>
              <a:rPr sz="1600" spc="-5" dirty="0">
                <a:cs typeface="Lucida Sans Unicode"/>
              </a:rPr>
              <a:t>e</a:t>
            </a:r>
            <a:r>
              <a:rPr sz="1600" spc="15" dirty="0">
                <a:cs typeface="Lucida Sans Unicode"/>
              </a:rPr>
              <a:t> </a:t>
            </a:r>
            <a:r>
              <a:rPr sz="1600" spc="-5" dirty="0">
                <a:cs typeface="Lucida Sans Unicode"/>
              </a:rPr>
              <a:t>la </a:t>
            </a:r>
            <a:r>
              <a:rPr sz="1600" dirty="0">
                <a:cs typeface="Lucida Sans Unicode"/>
              </a:rPr>
              <a:t> </a:t>
            </a:r>
            <a:r>
              <a:rPr sz="1600" spc="-10" dirty="0">
                <a:cs typeface="Lucida Sans Unicode"/>
              </a:rPr>
              <a:t>certificazione</a:t>
            </a:r>
            <a:r>
              <a:rPr sz="1600" spc="45" dirty="0">
                <a:cs typeface="Lucida Sans Unicode"/>
              </a:rPr>
              <a:t> </a:t>
            </a:r>
            <a:r>
              <a:rPr sz="1600" spc="-10" dirty="0">
                <a:cs typeface="Lucida Sans Unicode"/>
              </a:rPr>
              <a:t>dei</a:t>
            </a:r>
            <a:r>
              <a:rPr sz="1600" spc="25" dirty="0">
                <a:cs typeface="Lucida Sans Unicode"/>
              </a:rPr>
              <a:t> </a:t>
            </a:r>
            <a:r>
              <a:rPr sz="1600" spc="-10" dirty="0">
                <a:cs typeface="Lucida Sans Unicode"/>
              </a:rPr>
              <a:t>percorsi</a:t>
            </a:r>
            <a:r>
              <a:rPr sz="1600" spc="25" dirty="0">
                <a:cs typeface="Lucida Sans Unicode"/>
              </a:rPr>
              <a:t> </a:t>
            </a:r>
            <a:r>
              <a:rPr sz="1600" spc="-5" dirty="0">
                <a:cs typeface="Lucida Sans Unicode"/>
              </a:rPr>
              <a:t>valutativi,</a:t>
            </a:r>
            <a:r>
              <a:rPr sz="1600" spc="40" dirty="0">
                <a:cs typeface="Lucida Sans Unicode"/>
              </a:rPr>
              <a:t> </a:t>
            </a:r>
            <a:r>
              <a:rPr sz="1600" spc="-10" dirty="0">
                <a:cs typeface="Lucida Sans Unicode"/>
              </a:rPr>
              <a:t>allo</a:t>
            </a:r>
            <a:r>
              <a:rPr sz="1600" spc="50" dirty="0">
                <a:cs typeface="Lucida Sans Unicode"/>
              </a:rPr>
              <a:t> </a:t>
            </a:r>
            <a:r>
              <a:rPr sz="1600" spc="-5" dirty="0">
                <a:cs typeface="Lucida Sans Unicode"/>
              </a:rPr>
              <a:t>scopo</a:t>
            </a:r>
            <a:r>
              <a:rPr sz="1600" spc="35" dirty="0">
                <a:cs typeface="Lucida Sans Unicode"/>
              </a:rPr>
              <a:t> </a:t>
            </a:r>
            <a:r>
              <a:rPr sz="1600" spc="-5" dirty="0">
                <a:cs typeface="Lucida Sans Unicode"/>
              </a:rPr>
              <a:t>di</a:t>
            </a:r>
            <a:r>
              <a:rPr sz="1600" spc="15" dirty="0">
                <a:cs typeface="Lucida Sans Unicode"/>
              </a:rPr>
              <a:t> </a:t>
            </a:r>
            <a:r>
              <a:rPr sz="1600" spc="-10" dirty="0">
                <a:cs typeface="Lucida Sans Unicode"/>
              </a:rPr>
              <a:t>rendere</a:t>
            </a:r>
            <a:r>
              <a:rPr sz="1600" spc="5" dirty="0">
                <a:cs typeface="Lucida Sans Unicode"/>
              </a:rPr>
              <a:t> </a:t>
            </a:r>
            <a:r>
              <a:rPr sz="1600" spc="-10" dirty="0">
                <a:cs typeface="Lucida Sans Unicode"/>
              </a:rPr>
              <a:t>disponibili</a:t>
            </a:r>
            <a:r>
              <a:rPr sz="1600" spc="45" dirty="0">
                <a:cs typeface="Lucida Sans Unicode"/>
              </a:rPr>
              <a:t> </a:t>
            </a:r>
            <a:r>
              <a:rPr sz="1600" spc="-5" dirty="0">
                <a:cs typeface="Lucida Sans Unicode"/>
              </a:rPr>
              <a:t>i</a:t>
            </a:r>
            <a:r>
              <a:rPr sz="1600" spc="5" dirty="0">
                <a:cs typeface="Lucida Sans Unicode"/>
              </a:rPr>
              <a:t> </a:t>
            </a:r>
            <a:r>
              <a:rPr sz="1600" spc="-10" dirty="0">
                <a:cs typeface="Lucida Sans Unicode"/>
              </a:rPr>
              <a:t>corsi </a:t>
            </a:r>
            <a:r>
              <a:rPr sz="1600" spc="-5" dirty="0">
                <a:cs typeface="Lucida Sans Unicode"/>
              </a:rPr>
              <a:t> </a:t>
            </a:r>
            <a:r>
              <a:rPr sz="1600" spc="-10" dirty="0">
                <a:cs typeface="Lucida Sans Unicode"/>
              </a:rPr>
              <a:t>realizzati</a:t>
            </a:r>
            <a:r>
              <a:rPr sz="1600" spc="50" dirty="0">
                <a:cs typeface="Lucida Sans Unicode"/>
              </a:rPr>
              <a:t> </a:t>
            </a:r>
            <a:r>
              <a:rPr sz="1600" spc="-10" dirty="0">
                <a:cs typeface="Lucida Sans Unicode"/>
              </a:rPr>
              <a:t>dai</a:t>
            </a:r>
            <a:r>
              <a:rPr sz="1600" spc="35" dirty="0">
                <a:cs typeface="Lucida Sans Unicode"/>
              </a:rPr>
              <a:t> </a:t>
            </a:r>
            <a:r>
              <a:rPr sz="1600" spc="-5" dirty="0">
                <a:cs typeface="Lucida Sans Unicode"/>
              </a:rPr>
              <a:t>formatori</a:t>
            </a:r>
            <a:r>
              <a:rPr sz="1600" spc="40" dirty="0">
                <a:cs typeface="Lucida Sans Unicode"/>
              </a:rPr>
              <a:t> </a:t>
            </a:r>
            <a:r>
              <a:rPr sz="1600" spc="-10" dirty="0">
                <a:cs typeface="Lucida Sans Unicode"/>
              </a:rPr>
              <a:t>nell’ambito</a:t>
            </a:r>
            <a:r>
              <a:rPr sz="1600" spc="75" dirty="0">
                <a:cs typeface="Lucida Sans Unicode"/>
              </a:rPr>
              <a:t> </a:t>
            </a:r>
            <a:r>
              <a:rPr sz="1600" spc="-10" dirty="0">
                <a:cs typeface="Lucida Sans Unicode"/>
              </a:rPr>
              <a:t>delle</a:t>
            </a:r>
            <a:r>
              <a:rPr sz="1600" spc="25" dirty="0">
                <a:cs typeface="Lucida Sans Unicode"/>
              </a:rPr>
              <a:t> </a:t>
            </a:r>
            <a:r>
              <a:rPr sz="1600" spc="-10" dirty="0">
                <a:cs typeface="Lucida Sans Unicode"/>
              </a:rPr>
              <a:t>aree</a:t>
            </a:r>
            <a:r>
              <a:rPr sz="1600" spc="30" dirty="0">
                <a:cs typeface="Lucida Sans Unicode"/>
              </a:rPr>
              <a:t> </a:t>
            </a:r>
            <a:r>
              <a:rPr sz="1600" spc="-10" dirty="0">
                <a:cs typeface="Lucida Sans Unicode"/>
              </a:rPr>
              <a:t>individuate</a:t>
            </a:r>
            <a:r>
              <a:rPr sz="1600" spc="30" dirty="0">
                <a:cs typeface="Lucida Sans Unicode"/>
              </a:rPr>
              <a:t> </a:t>
            </a:r>
            <a:r>
              <a:rPr sz="1600" spc="-10" dirty="0">
                <a:cs typeface="Lucida Sans Unicode"/>
              </a:rPr>
              <a:t>dai</a:t>
            </a:r>
            <a:r>
              <a:rPr sz="1600" spc="35" dirty="0">
                <a:cs typeface="Lucida Sans Unicode"/>
              </a:rPr>
              <a:t> </a:t>
            </a:r>
            <a:r>
              <a:rPr sz="1600" spc="-10" dirty="0">
                <a:cs typeface="Lucida Sans Unicode"/>
              </a:rPr>
              <a:t>differenti</a:t>
            </a:r>
            <a:r>
              <a:rPr sz="1600" spc="10" dirty="0">
                <a:cs typeface="Lucida Sans Unicode"/>
              </a:rPr>
              <a:t> </a:t>
            </a:r>
            <a:r>
              <a:rPr sz="1600" spc="-5" dirty="0">
                <a:cs typeface="Lucida Sans Unicode"/>
              </a:rPr>
              <a:t>istituti</a:t>
            </a:r>
            <a:r>
              <a:rPr sz="1600" spc="30" dirty="0">
                <a:cs typeface="Lucida Sans Unicode"/>
              </a:rPr>
              <a:t> </a:t>
            </a:r>
            <a:r>
              <a:rPr sz="1600" spc="-5" dirty="0">
                <a:cs typeface="Lucida Sans Unicode"/>
              </a:rPr>
              <a:t>in </a:t>
            </a:r>
            <a:r>
              <a:rPr sz="1600" spc="-495" dirty="0">
                <a:cs typeface="Lucida Sans Unicode"/>
              </a:rPr>
              <a:t> </a:t>
            </a:r>
            <a:r>
              <a:rPr sz="1600" spc="-10" dirty="0">
                <a:cs typeface="Lucida Sans Unicode"/>
              </a:rPr>
              <a:t>base</a:t>
            </a:r>
            <a:r>
              <a:rPr sz="1600" spc="15" dirty="0">
                <a:cs typeface="Lucida Sans Unicode"/>
              </a:rPr>
              <a:t> </a:t>
            </a:r>
            <a:r>
              <a:rPr sz="1600" spc="-10" dirty="0">
                <a:cs typeface="Lucida Sans Unicode"/>
              </a:rPr>
              <a:t>alle</a:t>
            </a:r>
            <a:r>
              <a:rPr sz="1600" spc="15" dirty="0">
                <a:cs typeface="Lucida Sans Unicode"/>
              </a:rPr>
              <a:t> </a:t>
            </a:r>
            <a:r>
              <a:rPr sz="1600" spc="-10" dirty="0">
                <a:cs typeface="Lucida Sans Unicode"/>
              </a:rPr>
              <a:t>priorità</a:t>
            </a:r>
            <a:r>
              <a:rPr sz="1600" spc="40" dirty="0">
                <a:cs typeface="Lucida Sans Unicode"/>
              </a:rPr>
              <a:t> </a:t>
            </a:r>
            <a:r>
              <a:rPr sz="1600" spc="-10" dirty="0">
                <a:cs typeface="Lucida Sans Unicode"/>
              </a:rPr>
              <a:t>emerse</a:t>
            </a:r>
            <a:r>
              <a:rPr sz="1600" spc="20" dirty="0">
                <a:cs typeface="Lucida Sans Unicode"/>
              </a:rPr>
              <a:t> </a:t>
            </a:r>
            <a:r>
              <a:rPr sz="1600" spc="-10" dirty="0">
                <a:cs typeface="Lucida Sans Unicode"/>
              </a:rPr>
              <a:t>dalle</a:t>
            </a:r>
            <a:r>
              <a:rPr sz="1600" spc="30" dirty="0">
                <a:cs typeface="Lucida Sans Unicode"/>
              </a:rPr>
              <a:t> </a:t>
            </a:r>
            <a:r>
              <a:rPr sz="1600" spc="-5" dirty="0">
                <a:cs typeface="Lucida Sans Unicode"/>
              </a:rPr>
              <a:t>valutazioni</a:t>
            </a:r>
            <a:r>
              <a:rPr sz="1600" spc="30" dirty="0">
                <a:cs typeface="Lucida Sans Unicode"/>
              </a:rPr>
              <a:t> </a:t>
            </a:r>
            <a:r>
              <a:rPr sz="1600" spc="-10" dirty="0">
                <a:cs typeface="Lucida Sans Unicode"/>
              </a:rPr>
              <a:t>dei</a:t>
            </a:r>
            <a:r>
              <a:rPr sz="1600" dirty="0">
                <a:cs typeface="Lucida Sans Unicode"/>
              </a:rPr>
              <a:t> </a:t>
            </a:r>
            <a:r>
              <a:rPr sz="1600" spc="-5" dirty="0">
                <a:cs typeface="Lucida Sans Unicode"/>
              </a:rPr>
              <a:t>test</a:t>
            </a:r>
            <a:r>
              <a:rPr sz="1600" spc="10" dirty="0">
                <a:cs typeface="Lucida Sans Unicode"/>
              </a:rPr>
              <a:t> </a:t>
            </a:r>
            <a:r>
              <a:rPr sz="1600" spc="-5" dirty="0">
                <a:cs typeface="Lucida Sans Unicode"/>
              </a:rPr>
              <a:t>invalsi;</a:t>
            </a:r>
            <a:endParaRPr sz="1600" dirty="0">
              <a:cs typeface="Lucida Sans Unicode"/>
            </a:endParaRPr>
          </a:p>
          <a:p>
            <a:pPr marL="756285" lvl="1" indent="-287020">
              <a:lnSpc>
                <a:spcPct val="100000"/>
              </a:lnSpc>
              <a:spcBef>
                <a:spcPts val="310"/>
              </a:spcBef>
              <a:buFont typeface="Wingdings"/>
              <a:buChar char=""/>
              <a:tabLst>
                <a:tab pos="756285" algn="l"/>
                <a:tab pos="756920" algn="l"/>
              </a:tabLst>
            </a:pPr>
            <a:r>
              <a:rPr sz="1600" spc="-10" dirty="0">
                <a:cs typeface="Lucida Sans Unicode"/>
              </a:rPr>
              <a:t>Formazione</a:t>
            </a:r>
            <a:r>
              <a:rPr sz="1600" spc="40" dirty="0">
                <a:cs typeface="Lucida Sans Unicode"/>
              </a:rPr>
              <a:t> </a:t>
            </a:r>
            <a:r>
              <a:rPr sz="1600" spc="-10" dirty="0">
                <a:cs typeface="Lucida Sans Unicode"/>
              </a:rPr>
              <a:t>del</a:t>
            </a:r>
            <a:r>
              <a:rPr sz="1600" spc="15" dirty="0">
                <a:cs typeface="Lucida Sans Unicode"/>
              </a:rPr>
              <a:t> </a:t>
            </a:r>
            <a:r>
              <a:rPr sz="1600" spc="-10" dirty="0">
                <a:cs typeface="Lucida Sans Unicode"/>
              </a:rPr>
              <a:t>personale</a:t>
            </a:r>
            <a:r>
              <a:rPr sz="1600" spc="15" dirty="0">
                <a:cs typeface="Lucida Sans Unicode"/>
              </a:rPr>
              <a:t> </a:t>
            </a:r>
            <a:r>
              <a:rPr sz="1600" spc="-5" dirty="0">
                <a:cs typeface="Lucida Sans Unicode"/>
              </a:rPr>
              <a:t>coinvolto</a:t>
            </a:r>
            <a:r>
              <a:rPr sz="1600" spc="25" dirty="0">
                <a:cs typeface="Lucida Sans Unicode"/>
              </a:rPr>
              <a:t> </a:t>
            </a:r>
            <a:r>
              <a:rPr sz="1600" spc="-5" dirty="0">
                <a:cs typeface="Lucida Sans Unicode"/>
              </a:rPr>
              <a:t>e</a:t>
            </a:r>
            <a:r>
              <a:rPr sz="1600" spc="5" dirty="0">
                <a:cs typeface="Lucida Sans Unicode"/>
              </a:rPr>
              <a:t> </a:t>
            </a:r>
            <a:r>
              <a:rPr sz="1600" spc="-10" dirty="0">
                <a:cs typeface="Lucida Sans Unicode"/>
              </a:rPr>
              <a:t>dei</a:t>
            </a:r>
            <a:r>
              <a:rPr sz="1600" dirty="0">
                <a:cs typeface="Lucida Sans Unicode"/>
              </a:rPr>
              <a:t> </a:t>
            </a:r>
            <a:r>
              <a:rPr sz="1600" spc="-5" dirty="0">
                <a:cs typeface="Lucida Sans Unicode"/>
              </a:rPr>
              <a:t>docenti</a:t>
            </a:r>
            <a:endParaRPr sz="1600" dirty="0">
              <a:cs typeface="Lucida Sans Unicode"/>
            </a:endParaRPr>
          </a:p>
          <a:p>
            <a:pPr marL="756285" lvl="1" indent="-287020">
              <a:lnSpc>
                <a:spcPct val="100000"/>
              </a:lnSpc>
              <a:spcBef>
                <a:spcPts val="315"/>
              </a:spcBef>
              <a:buFont typeface="Wingdings"/>
              <a:buChar char=""/>
              <a:tabLst>
                <a:tab pos="756285" algn="l"/>
                <a:tab pos="756920" algn="l"/>
              </a:tabLst>
            </a:pPr>
            <a:r>
              <a:rPr sz="1600" spc="-5" dirty="0">
                <a:cs typeface="Lucida Sans Unicode"/>
              </a:rPr>
              <a:t>Anagrafe</a:t>
            </a:r>
            <a:r>
              <a:rPr sz="1600" spc="20" dirty="0">
                <a:cs typeface="Lucida Sans Unicode"/>
              </a:rPr>
              <a:t> </a:t>
            </a:r>
            <a:r>
              <a:rPr sz="1600" spc="-5" dirty="0">
                <a:cs typeface="Lucida Sans Unicode"/>
              </a:rPr>
              <a:t>studenti,</a:t>
            </a:r>
            <a:r>
              <a:rPr sz="1600" spc="10" dirty="0">
                <a:cs typeface="Lucida Sans Unicode"/>
              </a:rPr>
              <a:t> </a:t>
            </a:r>
            <a:r>
              <a:rPr sz="1600" spc="-5" dirty="0">
                <a:cs typeface="Lucida Sans Unicode"/>
              </a:rPr>
              <a:t>scuole</a:t>
            </a:r>
            <a:r>
              <a:rPr sz="1600" spc="5" dirty="0">
                <a:cs typeface="Lucida Sans Unicode"/>
              </a:rPr>
              <a:t> </a:t>
            </a:r>
            <a:r>
              <a:rPr sz="1600" spc="-5" dirty="0">
                <a:cs typeface="Lucida Sans Unicode"/>
              </a:rPr>
              <a:t>e</a:t>
            </a:r>
            <a:r>
              <a:rPr sz="1600" spc="5" dirty="0">
                <a:cs typeface="Lucida Sans Unicode"/>
              </a:rPr>
              <a:t> </a:t>
            </a:r>
            <a:r>
              <a:rPr sz="1600" spc="-10" dirty="0">
                <a:cs typeface="Lucida Sans Unicode"/>
              </a:rPr>
              <a:t>curva</a:t>
            </a:r>
            <a:r>
              <a:rPr sz="1600" spc="5" dirty="0">
                <a:cs typeface="Lucida Sans Unicode"/>
              </a:rPr>
              <a:t> </a:t>
            </a:r>
            <a:r>
              <a:rPr sz="1600" spc="-10" dirty="0">
                <a:cs typeface="Lucida Sans Unicode"/>
              </a:rPr>
              <a:t>degli</a:t>
            </a:r>
            <a:r>
              <a:rPr sz="1600" spc="20" dirty="0">
                <a:cs typeface="Lucida Sans Unicode"/>
              </a:rPr>
              <a:t> </a:t>
            </a:r>
            <a:r>
              <a:rPr sz="1600" spc="-10" dirty="0">
                <a:cs typeface="Lucida Sans Unicode"/>
              </a:rPr>
              <a:t>apprendimenti</a:t>
            </a:r>
            <a:endParaRPr sz="1600" dirty="0">
              <a:cs typeface="Lucida Sans Unicode"/>
            </a:endParaRPr>
          </a:p>
          <a:p>
            <a:pPr marL="756285" lvl="1" indent="-287020">
              <a:lnSpc>
                <a:spcPct val="100000"/>
              </a:lnSpc>
              <a:spcBef>
                <a:spcPts val="300"/>
              </a:spcBef>
              <a:buFont typeface="Wingdings"/>
              <a:buChar char=""/>
              <a:tabLst>
                <a:tab pos="756285" algn="l"/>
                <a:tab pos="756920" algn="l"/>
              </a:tabLst>
            </a:pPr>
            <a:r>
              <a:rPr sz="1600" spc="-5" dirty="0">
                <a:cs typeface="Lucida Sans Unicode"/>
              </a:rPr>
              <a:t>Area</a:t>
            </a:r>
            <a:r>
              <a:rPr sz="1600" spc="-50" dirty="0">
                <a:cs typeface="Lucida Sans Unicode"/>
              </a:rPr>
              <a:t> </a:t>
            </a:r>
            <a:r>
              <a:rPr sz="1600" spc="-5" dirty="0">
                <a:cs typeface="Lucida Sans Unicode"/>
              </a:rPr>
              <a:t>formazione</a:t>
            </a:r>
            <a:endParaRPr sz="1600" dirty="0">
              <a:cs typeface="Lucida Sans Unicode"/>
            </a:endParaRPr>
          </a:p>
          <a:p>
            <a:pPr marL="756285" lvl="1" indent="-287020">
              <a:lnSpc>
                <a:spcPct val="100000"/>
              </a:lnSpc>
              <a:spcBef>
                <a:spcPts val="310"/>
              </a:spcBef>
              <a:buFont typeface="Wingdings"/>
              <a:buChar char=""/>
              <a:tabLst>
                <a:tab pos="756285" algn="l"/>
                <a:tab pos="756920" algn="l"/>
              </a:tabLst>
            </a:pPr>
            <a:r>
              <a:rPr sz="1600" spc="-5" dirty="0">
                <a:cs typeface="Lucida Sans Unicode"/>
              </a:rPr>
              <a:t>Area</a:t>
            </a:r>
            <a:r>
              <a:rPr sz="1600" spc="-10" dirty="0">
                <a:cs typeface="Lucida Sans Unicode"/>
              </a:rPr>
              <a:t> </a:t>
            </a:r>
            <a:r>
              <a:rPr sz="1600" spc="-5" dirty="0">
                <a:cs typeface="Lucida Sans Unicode"/>
              </a:rPr>
              <a:t>monitoraggio</a:t>
            </a:r>
            <a:r>
              <a:rPr sz="1600" spc="50" dirty="0">
                <a:cs typeface="Lucida Sans Unicode"/>
              </a:rPr>
              <a:t> </a:t>
            </a:r>
            <a:r>
              <a:rPr sz="1600" spc="-10" dirty="0">
                <a:cs typeface="Lucida Sans Unicode"/>
              </a:rPr>
              <a:t>degli</a:t>
            </a:r>
            <a:r>
              <a:rPr sz="1600" spc="20" dirty="0">
                <a:cs typeface="Lucida Sans Unicode"/>
              </a:rPr>
              <a:t> </a:t>
            </a:r>
            <a:r>
              <a:rPr sz="1600" spc="-10" dirty="0">
                <a:cs typeface="Lucida Sans Unicode"/>
              </a:rPr>
              <a:t>apprendimenti</a:t>
            </a:r>
            <a:endParaRPr sz="1600" dirty="0">
              <a:cs typeface="Lucida Sans Unicode"/>
            </a:endParaRPr>
          </a:p>
          <a:p>
            <a:pPr marL="756285" lvl="1" indent="-287020">
              <a:lnSpc>
                <a:spcPct val="100000"/>
              </a:lnSpc>
              <a:spcBef>
                <a:spcPts val="315"/>
              </a:spcBef>
              <a:buFont typeface="Wingdings"/>
              <a:buChar char=""/>
              <a:tabLst>
                <a:tab pos="756285" algn="l"/>
                <a:tab pos="756920" algn="l"/>
              </a:tabLst>
            </a:pPr>
            <a:r>
              <a:rPr sz="1600" spc="-5" dirty="0">
                <a:cs typeface="Lucida Sans Unicode"/>
              </a:rPr>
              <a:t>Somministrazione </a:t>
            </a:r>
            <a:r>
              <a:rPr sz="1600" spc="-10" dirty="0">
                <a:cs typeface="Lucida Sans Unicode"/>
              </a:rPr>
              <a:t>prove</a:t>
            </a:r>
            <a:endParaRPr sz="1600" dirty="0">
              <a:cs typeface="Lucida Sans Unicode"/>
            </a:endParaRPr>
          </a:p>
          <a:p>
            <a:pPr marL="756285" marR="469265" lvl="1" indent="-287020">
              <a:lnSpc>
                <a:spcPts val="1730"/>
              </a:lnSpc>
              <a:spcBef>
                <a:spcPts val="515"/>
              </a:spcBef>
              <a:buFont typeface="Wingdings"/>
              <a:buChar char=""/>
              <a:tabLst>
                <a:tab pos="756285" algn="l"/>
                <a:tab pos="756920" algn="l"/>
              </a:tabLst>
            </a:pPr>
            <a:r>
              <a:rPr sz="1600" spc="-10" dirty="0">
                <a:cs typeface="Lucida Sans Unicode"/>
              </a:rPr>
              <a:t>Pubblicazione</a:t>
            </a:r>
            <a:r>
              <a:rPr sz="1600" spc="45" dirty="0">
                <a:cs typeface="Lucida Sans Unicode"/>
              </a:rPr>
              <a:t> </a:t>
            </a:r>
            <a:r>
              <a:rPr sz="1600" spc="-5" dirty="0">
                <a:cs typeface="Lucida Sans Unicode"/>
              </a:rPr>
              <a:t>sulla</a:t>
            </a:r>
            <a:r>
              <a:rPr sz="1600" spc="25" dirty="0">
                <a:cs typeface="Lucida Sans Unicode"/>
              </a:rPr>
              <a:t> </a:t>
            </a:r>
            <a:r>
              <a:rPr sz="1600" spc="-5" dirty="0">
                <a:cs typeface="Lucida Sans Unicode"/>
              </a:rPr>
              <a:t>piattaforma</a:t>
            </a:r>
            <a:r>
              <a:rPr sz="1600" spc="60" dirty="0">
                <a:cs typeface="Lucida Sans Unicode"/>
              </a:rPr>
              <a:t> </a:t>
            </a:r>
            <a:r>
              <a:rPr sz="1600" spc="-10" dirty="0">
                <a:cs typeface="Lucida Sans Unicode"/>
              </a:rPr>
              <a:t>e-learning</a:t>
            </a:r>
            <a:r>
              <a:rPr sz="1600" spc="25" dirty="0">
                <a:cs typeface="Lucida Sans Unicode"/>
              </a:rPr>
              <a:t> </a:t>
            </a:r>
            <a:r>
              <a:rPr sz="1600" spc="-10" dirty="0">
                <a:cs typeface="Lucida Sans Unicode"/>
              </a:rPr>
              <a:t>per</a:t>
            </a:r>
            <a:r>
              <a:rPr sz="1600" spc="10" dirty="0">
                <a:cs typeface="Lucida Sans Unicode"/>
              </a:rPr>
              <a:t> </a:t>
            </a:r>
            <a:r>
              <a:rPr sz="1600" spc="-5" dirty="0">
                <a:cs typeface="Lucida Sans Unicode"/>
              </a:rPr>
              <a:t>tutti</a:t>
            </a:r>
            <a:r>
              <a:rPr sz="1600" spc="10" dirty="0">
                <a:cs typeface="Lucida Sans Unicode"/>
              </a:rPr>
              <a:t> </a:t>
            </a:r>
            <a:r>
              <a:rPr sz="1600" spc="-5" dirty="0">
                <a:cs typeface="Lucida Sans Unicode"/>
              </a:rPr>
              <a:t>i</a:t>
            </a:r>
            <a:r>
              <a:rPr sz="1600" spc="5" dirty="0">
                <a:cs typeface="Lucida Sans Unicode"/>
              </a:rPr>
              <a:t> </a:t>
            </a:r>
            <a:r>
              <a:rPr sz="1600" spc="-5" dirty="0">
                <a:cs typeface="Lucida Sans Unicode"/>
              </a:rPr>
              <a:t>docenti</a:t>
            </a:r>
            <a:r>
              <a:rPr sz="1600" spc="25" dirty="0">
                <a:cs typeface="Lucida Sans Unicode"/>
              </a:rPr>
              <a:t> </a:t>
            </a:r>
            <a:r>
              <a:rPr sz="1600" spc="-5" dirty="0">
                <a:cs typeface="Lucida Sans Unicode"/>
              </a:rPr>
              <a:t>e</a:t>
            </a:r>
            <a:r>
              <a:rPr sz="1600" spc="15" dirty="0">
                <a:cs typeface="Lucida Sans Unicode"/>
              </a:rPr>
              <a:t> </a:t>
            </a:r>
            <a:r>
              <a:rPr sz="1600" spc="-10" dirty="0">
                <a:cs typeface="Lucida Sans Unicode"/>
              </a:rPr>
              <a:t>per</a:t>
            </a:r>
            <a:r>
              <a:rPr sz="1600" spc="5" dirty="0">
                <a:cs typeface="Lucida Sans Unicode"/>
              </a:rPr>
              <a:t> </a:t>
            </a:r>
            <a:r>
              <a:rPr sz="1600" spc="-5" dirty="0">
                <a:cs typeface="Lucida Sans Unicode"/>
              </a:rPr>
              <a:t>gli</a:t>
            </a:r>
            <a:r>
              <a:rPr sz="1600" spc="25" dirty="0">
                <a:cs typeface="Lucida Sans Unicode"/>
              </a:rPr>
              <a:t> </a:t>
            </a:r>
            <a:r>
              <a:rPr sz="1600" spc="-5" dirty="0">
                <a:cs typeface="Lucida Sans Unicode"/>
              </a:rPr>
              <a:t>alunni </a:t>
            </a:r>
            <a:r>
              <a:rPr sz="1600" spc="-490" dirty="0">
                <a:cs typeface="Lucida Sans Unicode"/>
              </a:rPr>
              <a:t> </a:t>
            </a:r>
            <a:r>
              <a:rPr sz="1600" spc="-10" dirty="0">
                <a:cs typeface="Lucida Sans Unicode"/>
              </a:rPr>
              <a:t>coinvolti</a:t>
            </a:r>
            <a:r>
              <a:rPr sz="1600" spc="25" dirty="0">
                <a:cs typeface="Lucida Sans Unicode"/>
              </a:rPr>
              <a:t> </a:t>
            </a:r>
            <a:r>
              <a:rPr sz="1600" spc="-10" dirty="0">
                <a:cs typeface="Lucida Sans Unicode"/>
              </a:rPr>
              <a:t>dalle</a:t>
            </a:r>
            <a:r>
              <a:rPr sz="1600" spc="30" dirty="0">
                <a:cs typeface="Lucida Sans Unicode"/>
              </a:rPr>
              <a:t> </a:t>
            </a:r>
            <a:r>
              <a:rPr sz="1600" spc="-10" dirty="0">
                <a:cs typeface="Lucida Sans Unicode"/>
              </a:rPr>
              <a:t>aree</a:t>
            </a:r>
            <a:r>
              <a:rPr sz="1600" spc="15" dirty="0">
                <a:cs typeface="Lucida Sans Unicode"/>
              </a:rPr>
              <a:t> </a:t>
            </a:r>
            <a:r>
              <a:rPr sz="1600" spc="-5" dirty="0">
                <a:cs typeface="Lucida Sans Unicode"/>
              </a:rPr>
              <a:t>di</a:t>
            </a:r>
            <a:r>
              <a:rPr sz="1600" spc="5" dirty="0">
                <a:cs typeface="Lucida Sans Unicode"/>
              </a:rPr>
              <a:t> </a:t>
            </a:r>
            <a:r>
              <a:rPr sz="1600" spc="-5" dirty="0">
                <a:cs typeface="Lucida Sans Unicode"/>
              </a:rPr>
              <a:t>formazione</a:t>
            </a:r>
            <a:r>
              <a:rPr sz="1600" spc="30" dirty="0">
                <a:cs typeface="Lucida Sans Unicode"/>
              </a:rPr>
              <a:t> </a:t>
            </a:r>
            <a:r>
              <a:rPr sz="1600" spc="-5" dirty="0">
                <a:cs typeface="Lucida Sans Unicode"/>
              </a:rPr>
              <a:t>e</a:t>
            </a:r>
            <a:r>
              <a:rPr sz="1600" spc="20" dirty="0">
                <a:cs typeface="Lucida Sans Unicode"/>
              </a:rPr>
              <a:t> </a:t>
            </a:r>
            <a:r>
              <a:rPr sz="1600" spc="-5" dirty="0">
                <a:cs typeface="Lucida Sans Unicode"/>
              </a:rPr>
              <a:t>teaching</a:t>
            </a:r>
            <a:r>
              <a:rPr sz="1600" spc="20" dirty="0">
                <a:cs typeface="Lucida Sans Unicode"/>
              </a:rPr>
              <a:t> </a:t>
            </a:r>
            <a:r>
              <a:rPr sz="1600" spc="-5" dirty="0">
                <a:cs typeface="Lucida Sans Unicode"/>
              </a:rPr>
              <a:t>to</a:t>
            </a:r>
            <a:r>
              <a:rPr sz="1600" spc="10" dirty="0">
                <a:cs typeface="Lucida Sans Unicode"/>
              </a:rPr>
              <a:t> </a:t>
            </a:r>
            <a:r>
              <a:rPr sz="1600" spc="-5" dirty="0">
                <a:cs typeface="Lucida Sans Unicode"/>
              </a:rPr>
              <a:t>test.</a:t>
            </a:r>
            <a:endParaRPr sz="1600" dirty="0">
              <a:cs typeface="Lucida Sans Unicode"/>
            </a:endParaRPr>
          </a:p>
          <a:p>
            <a:pPr marL="756285" marR="222885" lvl="1" indent="-287020">
              <a:lnSpc>
                <a:spcPts val="1730"/>
              </a:lnSpc>
              <a:spcBef>
                <a:spcPts val="500"/>
              </a:spcBef>
              <a:buFont typeface="Wingdings"/>
              <a:buChar char=""/>
              <a:tabLst>
                <a:tab pos="756285" algn="l"/>
                <a:tab pos="756920" algn="l"/>
              </a:tabLst>
            </a:pPr>
            <a:r>
              <a:rPr sz="1600" spc="-5" dirty="0">
                <a:cs typeface="Lucida Sans Unicode"/>
              </a:rPr>
              <a:t>Estrazione</a:t>
            </a:r>
            <a:r>
              <a:rPr sz="1600" spc="20" dirty="0">
                <a:cs typeface="Lucida Sans Unicode"/>
              </a:rPr>
              <a:t> </a:t>
            </a:r>
            <a:r>
              <a:rPr sz="1600" spc="-10" dirty="0">
                <a:cs typeface="Lucida Sans Unicode"/>
              </a:rPr>
              <a:t>dei</a:t>
            </a:r>
            <a:r>
              <a:rPr sz="1600" spc="10" dirty="0">
                <a:cs typeface="Lucida Sans Unicode"/>
              </a:rPr>
              <a:t> </a:t>
            </a:r>
            <a:r>
              <a:rPr sz="1600" spc="-10" dirty="0">
                <a:cs typeface="Lucida Sans Unicode"/>
              </a:rPr>
              <a:t>dati</a:t>
            </a:r>
            <a:r>
              <a:rPr sz="1600" spc="30" dirty="0">
                <a:cs typeface="Lucida Sans Unicode"/>
              </a:rPr>
              <a:t> </a:t>
            </a:r>
            <a:r>
              <a:rPr sz="1600" spc="-10" dirty="0">
                <a:cs typeface="Lucida Sans Unicode"/>
              </a:rPr>
              <a:t>disponibili</a:t>
            </a:r>
            <a:r>
              <a:rPr sz="1600" spc="45" dirty="0">
                <a:cs typeface="Lucida Sans Unicode"/>
              </a:rPr>
              <a:t> </a:t>
            </a:r>
            <a:r>
              <a:rPr sz="1600" spc="-5" dirty="0">
                <a:cs typeface="Lucida Sans Unicode"/>
              </a:rPr>
              <a:t>in</a:t>
            </a:r>
            <a:r>
              <a:rPr sz="1600" spc="5" dirty="0">
                <a:cs typeface="Lucida Sans Unicode"/>
              </a:rPr>
              <a:t> </a:t>
            </a:r>
            <a:r>
              <a:rPr sz="1600" spc="-5" dirty="0">
                <a:cs typeface="Lucida Sans Unicode"/>
              </a:rPr>
              <a:t>piattaforma</a:t>
            </a:r>
            <a:r>
              <a:rPr sz="1600" spc="70" dirty="0">
                <a:cs typeface="Lucida Sans Unicode"/>
              </a:rPr>
              <a:t> </a:t>
            </a:r>
            <a:r>
              <a:rPr sz="1600" spc="-10" dirty="0">
                <a:cs typeface="Lucida Sans Unicode"/>
              </a:rPr>
              <a:t>per</a:t>
            </a:r>
            <a:r>
              <a:rPr sz="1600" spc="5" dirty="0">
                <a:cs typeface="Lucida Sans Unicode"/>
              </a:rPr>
              <a:t> </a:t>
            </a:r>
            <a:r>
              <a:rPr sz="1600" spc="-5" dirty="0">
                <a:cs typeface="Lucida Sans Unicode"/>
              </a:rPr>
              <a:t>le</a:t>
            </a:r>
            <a:r>
              <a:rPr sz="1600" spc="15" dirty="0">
                <a:cs typeface="Lucida Sans Unicode"/>
              </a:rPr>
              <a:t> </a:t>
            </a:r>
            <a:r>
              <a:rPr sz="1600" spc="-10" dirty="0">
                <a:cs typeface="Lucida Sans Unicode"/>
              </a:rPr>
              <a:t>analisi</a:t>
            </a:r>
            <a:r>
              <a:rPr sz="1600" spc="50" dirty="0">
                <a:cs typeface="Lucida Sans Unicode"/>
              </a:rPr>
              <a:t> </a:t>
            </a:r>
            <a:r>
              <a:rPr sz="1600" spc="-10" dirty="0">
                <a:cs typeface="Lucida Sans Unicode"/>
              </a:rPr>
              <a:t>necessarie</a:t>
            </a:r>
            <a:r>
              <a:rPr sz="1600" spc="10" dirty="0">
                <a:cs typeface="Lucida Sans Unicode"/>
              </a:rPr>
              <a:t> </a:t>
            </a:r>
            <a:r>
              <a:rPr sz="1600" spc="-10" dirty="0">
                <a:cs typeface="Lucida Sans Unicode"/>
              </a:rPr>
              <a:t>ai</a:t>
            </a:r>
            <a:r>
              <a:rPr sz="1600" spc="35" dirty="0">
                <a:cs typeface="Lucida Sans Unicode"/>
              </a:rPr>
              <a:t> </a:t>
            </a:r>
            <a:r>
              <a:rPr sz="1600" spc="-5" dirty="0">
                <a:cs typeface="Lucida Sans Unicode"/>
              </a:rPr>
              <a:t>fini</a:t>
            </a:r>
            <a:r>
              <a:rPr sz="1600" spc="5" dirty="0">
                <a:cs typeface="Lucida Sans Unicode"/>
              </a:rPr>
              <a:t> </a:t>
            </a:r>
            <a:r>
              <a:rPr sz="1600" spc="-10" dirty="0">
                <a:cs typeface="Lucida Sans Unicode"/>
              </a:rPr>
              <a:t>del </a:t>
            </a:r>
            <a:r>
              <a:rPr sz="1600" spc="-490" dirty="0">
                <a:cs typeface="Lucida Sans Unicode"/>
              </a:rPr>
              <a:t> </a:t>
            </a:r>
            <a:r>
              <a:rPr sz="1600" spc="-5" dirty="0">
                <a:cs typeface="Lucida Sans Unicode"/>
              </a:rPr>
              <a:t>raggiungimento</a:t>
            </a:r>
            <a:r>
              <a:rPr sz="1600" spc="30" dirty="0">
                <a:cs typeface="Lucida Sans Unicode"/>
              </a:rPr>
              <a:t> </a:t>
            </a:r>
            <a:r>
              <a:rPr sz="1600" spc="-10" dirty="0">
                <a:cs typeface="Lucida Sans Unicode"/>
              </a:rPr>
              <a:t>degli</a:t>
            </a:r>
            <a:r>
              <a:rPr sz="1600" spc="20" dirty="0">
                <a:cs typeface="Lucida Sans Unicode"/>
              </a:rPr>
              <a:t> </a:t>
            </a:r>
            <a:r>
              <a:rPr sz="1600" spc="-5" dirty="0">
                <a:cs typeface="Lucida Sans Unicode"/>
              </a:rPr>
              <a:t>obiettivi</a:t>
            </a:r>
            <a:r>
              <a:rPr sz="1600" spc="15" dirty="0">
                <a:cs typeface="Lucida Sans Unicode"/>
              </a:rPr>
              <a:t> </a:t>
            </a:r>
            <a:r>
              <a:rPr sz="1600" spc="-10" dirty="0">
                <a:cs typeface="Lucida Sans Unicode"/>
              </a:rPr>
              <a:t>del</a:t>
            </a:r>
            <a:r>
              <a:rPr sz="1600" spc="15" dirty="0">
                <a:cs typeface="Lucida Sans Unicode"/>
              </a:rPr>
              <a:t> </a:t>
            </a:r>
            <a:r>
              <a:rPr sz="1600" spc="-5" dirty="0" err="1">
                <a:cs typeface="Lucida Sans Unicode"/>
              </a:rPr>
              <a:t>progetto</a:t>
            </a:r>
            <a:r>
              <a:rPr sz="1600" spc="-5" dirty="0">
                <a:cs typeface="Lucida Sans Unicode"/>
              </a:rPr>
              <a:t>.</a:t>
            </a:r>
            <a:endParaRPr lang="it-IT" sz="1600" spc="-5" dirty="0">
              <a:cs typeface="Lucida Sans Unicode"/>
            </a:endParaRPr>
          </a:p>
          <a:p>
            <a:pPr marL="469265" marR="222885" lvl="1">
              <a:lnSpc>
                <a:spcPts val="1730"/>
              </a:lnSpc>
              <a:spcBef>
                <a:spcPts val="500"/>
              </a:spcBef>
              <a:tabLst>
                <a:tab pos="756285" algn="l"/>
                <a:tab pos="756920" algn="l"/>
              </a:tabLst>
            </a:pPr>
            <a:endParaRPr sz="1600" dirty="0">
              <a:latin typeface="Lucida Sans Unicode"/>
              <a:cs typeface="Lucida Sans Unicode"/>
            </a:endParaRPr>
          </a:p>
        </p:txBody>
      </p:sp>
      <p:pic>
        <p:nvPicPr>
          <p:cNvPr id="4" name="object 4"/>
          <p:cNvPicPr/>
          <p:nvPr/>
        </p:nvPicPr>
        <p:blipFill>
          <a:blip r:embed="rId2" cstate="print"/>
          <a:stretch>
            <a:fillRect/>
          </a:stretch>
        </p:blipFill>
        <p:spPr>
          <a:xfrm>
            <a:off x="6687311" y="6414515"/>
            <a:ext cx="4797552" cy="303276"/>
          </a:xfrm>
          <a:prstGeom prst="rect">
            <a:avLst/>
          </a:prstGeom>
        </p:spPr>
      </p:pic>
      <p:sp>
        <p:nvSpPr>
          <p:cNvPr id="5" name="object 5"/>
          <p:cNvSpPr/>
          <p:nvPr/>
        </p:nvSpPr>
        <p:spPr>
          <a:xfrm>
            <a:off x="10339629" y="1319770"/>
            <a:ext cx="1191260" cy="1208405"/>
          </a:xfrm>
          <a:custGeom>
            <a:avLst/>
            <a:gdLst/>
            <a:ahLst/>
            <a:cxnLst/>
            <a:rect l="l" t="t" r="r" b="b"/>
            <a:pathLst>
              <a:path w="1191259" h="1208405">
                <a:moveTo>
                  <a:pt x="258838" y="393"/>
                </a:moveTo>
                <a:lnTo>
                  <a:pt x="0" y="393"/>
                </a:lnTo>
                <a:lnTo>
                  <a:pt x="0" y="1001255"/>
                </a:lnTo>
                <a:lnTo>
                  <a:pt x="258838" y="1001255"/>
                </a:lnTo>
                <a:lnTo>
                  <a:pt x="258838" y="393"/>
                </a:lnTo>
                <a:close/>
              </a:path>
              <a:path w="1191259" h="1208405">
                <a:moveTo>
                  <a:pt x="621207" y="345516"/>
                </a:moveTo>
                <a:lnTo>
                  <a:pt x="362369" y="345516"/>
                </a:lnTo>
                <a:lnTo>
                  <a:pt x="362369" y="1001255"/>
                </a:lnTo>
                <a:lnTo>
                  <a:pt x="621207" y="1001255"/>
                </a:lnTo>
                <a:lnTo>
                  <a:pt x="621207" y="345516"/>
                </a:lnTo>
                <a:close/>
              </a:path>
              <a:path w="1191259" h="1208405">
                <a:moveTo>
                  <a:pt x="983576" y="656132"/>
                </a:moveTo>
                <a:lnTo>
                  <a:pt x="724738" y="656132"/>
                </a:lnTo>
                <a:lnTo>
                  <a:pt x="724738" y="1001255"/>
                </a:lnTo>
                <a:lnTo>
                  <a:pt x="983576" y="1001255"/>
                </a:lnTo>
                <a:lnTo>
                  <a:pt x="983576" y="656132"/>
                </a:lnTo>
                <a:close/>
              </a:path>
              <a:path w="1191259" h="1208405">
                <a:moveTo>
                  <a:pt x="990650" y="511009"/>
                </a:moveTo>
                <a:lnTo>
                  <a:pt x="574268" y="94615"/>
                </a:lnTo>
                <a:lnTo>
                  <a:pt x="668489" y="457"/>
                </a:lnTo>
                <a:lnTo>
                  <a:pt x="431393" y="457"/>
                </a:lnTo>
                <a:lnTo>
                  <a:pt x="431393" y="237490"/>
                </a:lnTo>
                <a:lnTo>
                  <a:pt x="525602" y="143446"/>
                </a:lnTo>
                <a:lnTo>
                  <a:pt x="941984" y="559663"/>
                </a:lnTo>
                <a:lnTo>
                  <a:pt x="990650" y="511009"/>
                </a:lnTo>
                <a:close/>
              </a:path>
              <a:path w="1191259" h="1208405">
                <a:moveTo>
                  <a:pt x="1190637" y="0"/>
                </a:moveTo>
                <a:lnTo>
                  <a:pt x="1087107" y="0"/>
                </a:lnTo>
                <a:lnTo>
                  <a:pt x="1087107" y="1104912"/>
                </a:lnTo>
                <a:lnTo>
                  <a:pt x="0" y="1104912"/>
                </a:lnTo>
                <a:lnTo>
                  <a:pt x="0" y="1207782"/>
                </a:lnTo>
                <a:lnTo>
                  <a:pt x="1190637" y="1207782"/>
                </a:lnTo>
                <a:lnTo>
                  <a:pt x="1190637" y="1104912"/>
                </a:lnTo>
                <a:lnTo>
                  <a:pt x="1190637" y="0"/>
                </a:lnTo>
                <a:close/>
              </a:path>
            </a:pathLst>
          </a:custGeom>
          <a:solidFill>
            <a:srgbClr val="001F5F"/>
          </a:solidFill>
        </p:spPr>
        <p:txBody>
          <a:bodyPr wrap="square" lIns="0" tIns="0" rIns="0" bIns="0" rtlCol="0"/>
          <a:lstStyle/>
          <a:p>
            <a:endParaRPr/>
          </a:p>
        </p:txBody>
      </p:sp>
      <p:sp>
        <p:nvSpPr>
          <p:cNvPr id="6" name="object 6"/>
          <p:cNvSpPr/>
          <p:nvPr/>
        </p:nvSpPr>
        <p:spPr>
          <a:xfrm>
            <a:off x="9925253" y="4350118"/>
            <a:ext cx="1948814" cy="1461770"/>
          </a:xfrm>
          <a:custGeom>
            <a:avLst/>
            <a:gdLst/>
            <a:ahLst/>
            <a:cxnLst/>
            <a:rect l="l" t="t" r="r" b="b"/>
            <a:pathLst>
              <a:path w="1948815" h="1461770">
                <a:moveTo>
                  <a:pt x="317665" y="455333"/>
                </a:moveTo>
                <a:lnTo>
                  <a:pt x="148247" y="455333"/>
                </a:lnTo>
                <a:lnTo>
                  <a:pt x="148247" y="518871"/>
                </a:lnTo>
                <a:lnTo>
                  <a:pt x="317665" y="518871"/>
                </a:lnTo>
                <a:lnTo>
                  <a:pt x="317665" y="455333"/>
                </a:lnTo>
                <a:close/>
              </a:path>
              <a:path w="1948815" h="1461770">
                <a:moveTo>
                  <a:pt x="402374" y="328269"/>
                </a:moveTo>
                <a:lnTo>
                  <a:pt x="148247" y="328269"/>
                </a:lnTo>
                <a:lnTo>
                  <a:pt x="148247" y="391807"/>
                </a:lnTo>
                <a:lnTo>
                  <a:pt x="402374" y="391807"/>
                </a:lnTo>
                <a:lnTo>
                  <a:pt x="402374" y="328269"/>
                </a:lnTo>
                <a:close/>
              </a:path>
              <a:path w="1948815" h="1461770">
                <a:moveTo>
                  <a:pt x="571804" y="211785"/>
                </a:moveTo>
                <a:lnTo>
                  <a:pt x="508266" y="211785"/>
                </a:lnTo>
                <a:lnTo>
                  <a:pt x="508266" y="275323"/>
                </a:lnTo>
                <a:lnTo>
                  <a:pt x="508266" y="593001"/>
                </a:lnTo>
                <a:lnTo>
                  <a:pt x="63538" y="593001"/>
                </a:lnTo>
                <a:lnTo>
                  <a:pt x="63538" y="275323"/>
                </a:lnTo>
                <a:lnTo>
                  <a:pt x="508266" y="275323"/>
                </a:lnTo>
                <a:lnTo>
                  <a:pt x="508266" y="211785"/>
                </a:lnTo>
                <a:lnTo>
                  <a:pt x="0" y="211785"/>
                </a:lnTo>
                <a:lnTo>
                  <a:pt x="0" y="656539"/>
                </a:lnTo>
                <a:lnTo>
                  <a:pt x="571804" y="656539"/>
                </a:lnTo>
                <a:lnTo>
                  <a:pt x="571804" y="593001"/>
                </a:lnTo>
                <a:lnTo>
                  <a:pt x="571804" y="275323"/>
                </a:lnTo>
                <a:lnTo>
                  <a:pt x="571804" y="211785"/>
                </a:lnTo>
                <a:close/>
              </a:path>
              <a:path w="1948815" h="1461770">
                <a:moveTo>
                  <a:pt x="1302435" y="624763"/>
                </a:moveTo>
                <a:lnTo>
                  <a:pt x="1301343" y="609942"/>
                </a:lnTo>
                <a:lnTo>
                  <a:pt x="1299095" y="579424"/>
                </a:lnTo>
                <a:lnTo>
                  <a:pt x="1289418" y="536143"/>
                </a:lnTo>
                <a:lnTo>
                  <a:pt x="1273860" y="495376"/>
                </a:lnTo>
                <a:lnTo>
                  <a:pt x="1252918" y="457631"/>
                </a:lnTo>
                <a:lnTo>
                  <a:pt x="1227048" y="423367"/>
                </a:lnTo>
                <a:lnTo>
                  <a:pt x="1196746" y="393065"/>
                </a:lnTo>
                <a:lnTo>
                  <a:pt x="1166901" y="370535"/>
                </a:lnTo>
                <a:lnTo>
                  <a:pt x="1166901" y="715835"/>
                </a:lnTo>
                <a:lnTo>
                  <a:pt x="1166901" y="781494"/>
                </a:lnTo>
                <a:lnTo>
                  <a:pt x="821702" y="781494"/>
                </a:lnTo>
                <a:lnTo>
                  <a:pt x="821702" y="715835"/>
                </a:lnTo>
                <a:lnTo>
                  <a:pt x="858126" y="668807"/>
                </a:lnTo>
                <a:lnTo>
                  <a:pt x="900290" y="648893"/>
                </a:lnTo>
                <a:lnTo>
                  <a:pt x="940854" y="637374"/>
                </a:lnTo>
                <a:lnTo>
                  <a:pt x="995349" y="631126"/>
                </a:lnTo>
                <a:lnTo>
                  <a:pt x="1013155" y="631875"/>
                </a:lnTo>
                <a:lnTo>
                  <a:pt x="1067358" y="641705"/>
                </a:lnTo>
                <a:lnTo>
                  <a:pt x="1111300" y="657860"/>
                </a:lnTo>
                <a:lnTo>
                  <a:pt x="1152067" y="681951"/>
                </a:lnTo>
                <a:lnTo>
                  <a:pt x="1166901" y="715835"/>
                </a:lnTo>
                <a:lnTo>
                  <a:pt x="1166901" y="370535"/>
                </a:lnTo>
                <a:lnTo>
                  <a:pt x="1162481" y="367195"/>
                </a:lnTo>
                <a:lnTo>
                  <a:pt x="1124737" y="346252"/>
                </a:lnTo>
                <a:lnTo>
                  <a:pt x="1083983" y="330695"/>
                </a:lnTo>
                <a:lnTo>
                  <a:pt x="1082179" y="330301"/>
                </a:lnTo>
                <a:lnTo>
                  <a:pt x="1082179" y="523113"/>
                </a:lnTo>
                <a:lnTo>
                  <a:pt x="1075461" y="556336"/>
                </a:lnTo>
                <a:lnTo>
                  <a:pt x="1057033" y="583996"/>
                </a:lnTo>
                <a:lnTo>
                  <a:pt x="1029474" y="602932"/>
                </a:lnTo>
                <a:lnTo>
                  <a:pt x="995349" y="609942"/>
                </a:lnTo>
                <a:lnTo>
                  <a:pt x="962126" y="603224"/>
                </a:lnTo>
                <a:lnTo>
                  <a:pt x="934466" y="584796"/>
                </a:lnTo>
                <a:lnTo>
                  <a:pt x="915543" y="557225"/>
                </a:lnTo>
                <a:lnTo>
                  <a:pt x="908532" y="523113"/>
                </a:lnTo>
                <a:lnTo>
                  <a:pt x="915238" y="488988"/>
                </a:lnTo>
                <a:lnTo>
                  <a:pt x="933678" y="461429"/>
                </a:lnTo>
                <a:lnTo>
                  <a:pt x="961237" y="443001"/>
                </a:lnTo>
                <a:lnTo>
                  <a:pt x="995349" y="436283"/>
                </a:lnTo>
                <a:lnTo>
                  <a:pt x="1028573" y="443001"/>
                </a:lnTo>
                <a:lnTo>
                  <a:pt x="1056246" y="461429"/>
                </a:lnTo>
                <a:lnTo>
                  <a:pt x="1075169" y="488988"/>
                </a:lnTo>
                <a:lnTo>
                  <a:pt x="1082179" y="523113"/>
                </a:lnTo>
                <a:lnTo>
                  <a:pt x="1082179" y="330301"/>
                </a:lnTo>
                <a:lnTo>
                  <a:pt x="1040688" y="321017"/>
                </a:lnTo>
                <a:lnTo>
                  <a:pt x="995349" y="317677"/>
                </a:lnTo>
                <a:lnTo>
                  <a:pt x="950010" y="321017"/>
                </a:lnTo>
                <a:lnTo>
                  <a:pt x="906729" y="330695"/>
                </a:lnTo>
                <a:lnTo>
                  <a:pt x="865974" y="346252"/>
                </a:lnTo>
                <a:lnTo>
                  <a:pt x="828217" y="367195"/>
                </a:lnTo>
                <a:lnTo>
                  <a:pt x="793953" y="393065"/>
                </a:lnTo>
                <a:lnTo>
                  <a:pt x="763651" y="423367"/>
                </a:lnTo>
                <a:lnTo>
                  <a:pt x="737793" y="457631"/>
                </a:lnTo>
                <a:lnTo>
                  <a:pt x="716851" y="495376"/>
                </a:lnTo>
                <a:lnTo>
                  <a:pt x="701294" y="536143"/>
                </a:lnTo>
                <a:lnTo>
                  <a:pt x="691603" y="579424"/>
                </a:lnTo>
                <a:lnTo>
                  <a:pt x="688276" y="624763"/>
                </a:lnTo>
                <a:lnTo>
                  <a:pt x="691603" y="670102"/>
                </a:lnTo>
                <a:lnTo>
                  <a:pt x="701294" y="713397"/>
                </a:lnTo>
                <a:lnTo>
                  <a:pt x="716851" y="754151"/>
                </a:lnTo>
                <a:lnTo>
                  <a:pt x="737793" y="791908"/>
                </a:lnTo>
                <a:lnTo>
                  <a:pt x="763651" y="826173"/>
                </a:lnTo>
                <a:lnTo>
                  <a:pt x="793953" y="856475"/>
                </a:lnTo>
                <a:lnTo>
                  <a:pt x="828217" y="882332"/>
                </a:lnTo>
                <a:lnTo>
                  <a:pt x="865974" y="903287"/>
                </a:lnTo>
                <a:lnTo>
                  <a:pt x="906729" y="918845"/>
                </a:lnTo>
                <a:lnTo>
                  <a:pt x="950010" y="928522"/>
                </a:lnTo>
                <a:lnTo>
                  <a:pt x="995349" y="931849"/>
                </a:lnTo>
                <a:lnTo>
                  <a:pt x="1040688" y="928522"/>
                </a:lnTo>
                <a:lnTo>
                  <a:pt x="1083983" y="918845"/>
                </a:lnTo>
                <a:lnTo>
                  <a:pt x="1124737" y="903287"/>
                </a:lnTo>
                <a:lnTo>
                  <a:pt x="1162481" y="882332"/>
                </a:lnTo>
                <a:lnTo>
                  <a:pt x="1196746" y="856475"/>
                </a:lnTo>
                <a:lnTo>
                  <a:pt x="1227048" y="826173"/>
                </a:lnTo>
                <a:lnTo>
                  <a:pt x="1252918" y="791908"/>
                </a:lnTo>
                <a:lnTo>
                  <a:pt x="1273860" y="754151"/>
                </a:lnTo>
                <a:lnTo>
                  <a:pt x="1289418" y="713397"/>
                </a:lnTo>
                <a:lnTo>
                  <a:pt x="1299095" y="670102"/>
                </a:lnTo>
                <a:lnTo>
                  <a:pt x="1301965" y="631126"/>
                </a:lnTo>
                <a:lnTo>
                  <a:pt x="1302435" y="624763"/>
                </a:lnTo>
                <a:close/>
              </a:path>
              <a:path w="1948815" h="1461770">
                <a:moveTo>
                  <a:pt x="1355382" y="21183"/>
                </a:moveTo>
                <a:lnTo>
                  <a:pt x="232956" y="21183"/>
                </a:lnTo>
                <a:lnTo>
                  <a:pt x="200063" y="27863"/>
                </a:lnTo>
                <a:lnTo>
                  <a:pt x="173126" y="46062"/>
                </a:lnTo>
                <a:lnTo>
                  <a:pt x="154927" y="72999"/>
                </a:lnTo>
                <a:lnTo>
                  <a:pt x="148247" y="105892"/>
                </a:lnTo>
                <a:lnTo>
                  <a:pt x="148247" y="148247"/>
                </a:lnTo>
                <a:lnTo>
                  <a:pt x="1355382" y="148247"/>
                </a:lnTo>
                <a:lnTo>
                  <a:pt x="1355382" y="21183"/>
                </a:lnTo>
                <a:close/>
              </a:path>
              <a:path w="1948815" h="1461770">
                <a:moveTo>
                  <a:pt x="1461262" y="381215"/>
                </a:moveTo>
                <a:lnTo>
                  <a:pt x="1397736" y="381215"/>
                </a:lnTo>
                <a:lnTo>
                  <a:pt x="1397736" y="444754"/>
                </a:lnTo>
                <a:lnTo>
                  <a:pt x="1461262" y="444754"/>
                </a:lnTo>
                <a:lnTo>
                  <a:pt x="1461262" y="381215"/>
                </a:lnTo>
                <a:close/>
              </a:path>
              <a:path w="1948815" h="1461770">
                <a:moveTo>
                  <a:pt x="1461262" y="254139"/>
                </a:moveTo>
                <a:lnTo>
                  <a:pt x="1397736" y="254139"/>
                </a:lnTo>
                <a:lnTo>
                  <a:pt x="1397736" y="317677"/>
                </a:lnTo>
                <a:lnTo>
                  <a:pt x="1461262" y="317677"/>
                </a:lnTo>
                <a:lnTo>
                  <a:pt x="1461262" y="254139"/>
                </a:lnTo>
                <a:close/>
              </a:path>
              <a:path w="1948815" h="1461770">
                <a:moveTo>
                  <a:pt x="1461262" y="127076"/>
                </a:moveTo>
                <a:lnTo>
                  <a:pt x="1397736" y="127076"/>
                </a:lnTo>
                <a:lnTo>
                  <a:pt x="1397736" y="190601"/>
                </a:lnTo>
                <a:lnTo>
                  <a:pt x="1461262" y="190601"/>
                </a:lnTo>
                <a:lnTo>
                  <a:pt x="1461262" y="127076"/>
                </a:lnTo>
                <a:close/>
              </a:path>
              <a:path w="1948815" h="1461770">
                <a:moveTo>
                  <a:pt x="1461262" y="0"/>
                </a:moveTo>
                <a:lnTo>
                  <a:pt x="1397736" y="0"/>
                </a:lnTo>
                <a:lnTo>
                  <a:pt x="1397736" y="63538"/>
                </a:lnTo>
                <a:lnTo>
                  <a:pt x="1461262" y="63538"/>
                </a:lnTo>
                <a:lnTo>
                  <a:pt x="1461262" y="0"/>
                </a:lnTo>
                <a:close/>
              </a:path>
              <a:path w="1948815" h="1461770">
                <a:moveTo>
                  <a:pt x="1584096" y="381215"/>
                </a:moveTo>
                <a:lnTo>
                  <a:pt x="1522679" y="381215"/>
                </a:lnTo>
                <a:lnTo>
                  <a:pt x="1522679" y="444754"/>
                </a:lnTo>
                <a:lnTo>
                  <a:pt x="1584096" y="444754"/>
                </a:lnTo>
                <a:lnTo>
                  <a:pt x="1584096" y="381215"/>
                </a:lnTo>
                <a:close/>
              </a:path>
              <a:path w="1948815" h="1461770">
                <a:moveTo>
                  <a:pt x="1632813" y="953033"/>
                </a:moveTo>
                <a:lnTo>
                  <a:pt x="1577746" y="897966"/>
                </a:lnTo>
                <a:lnTo>
                  <a:pt x="1533271" y="853490"/>
                </a:lnTo>
                <a:lnTo>
                  <a:pt x="1620100" y="821728"/>
                </a:lnTo>
                <a:lnTo>
                  <a:pt x="1624342" y="819607"/>
                </a:lnTo>
                <a:lnTo>
                  <a:pt x="1626450" y="815378"/>
                </a:lnTo>
                <a:lnTo>
                  <a:pt x="1626450" y="809015"/>
                </a:lnTo>
                <a:lnTo>
                  <a:pt x="1624342" y="806907"/>
                </a:lnTo>
                <a:lnTo>
                  <a:pt x="1620100" y="804786"/>
                </a:lnTo>
                <a:lnTo>
                  <a:pt x="1368082" y="720064"/>
                </a:lnTo>
                <a:lnTo>
                  <a:pt x="1361732" y="720064"/>
                </a:lnTo>
                <a:lnTo>
                  <a:pt x="1357503" y="724306"/>
                </a:lnTo>
                <a:lnTo>
                  <a:pt x="1357503" y="730656"/>
                </a:lnTo>
                <a:lnTo>
                  <a:pt x="1440091" y="984796"/>
                </a:lnTo>
                <a:lnTo>
                  <a:pt x="1442212" y="989037"/>
                </a:lnTo>
                <a:lnTo>
                  <a:pt x="1446441" y="991158"/>
                </a:lnTo>
                <a:lnTo>
                  <a:pt x="1452791" y="991158"/>
                </a:lnTo>
                <a:lnTo>
                  <a:pt x="1454912" y="989037"/>
                </a:lnTo>
                <a:lnTo>
                  <a:pt x="1457032" y="984796"/>
                </a:lnTo>
                <a:lnTo>
                  <a:pt x="1488795" y="897966"/>
                </a:lnTo>
                <a:lnTo>
                  <a:pt x="1588338" y="997508"/>
                </a:lnTo>
                <a:lnTo>
                  <a:pt x="1632813" y="953033"/>
                </a:lnTo>
                <a:close/>
              </a:path>
              <a:path w="1948815" h="1461770">
                <a:moveTo>
                  <a:pt x="1706930" y="381215"/>
                </a:moveTo>
                <a:lnTo>
                  <a:pt x="1645513" y="381215"/>
                </a:lnTo>
                <a:lnTo>
                  <a:pt x="1645513" y="444754"/>
                </a:lnTo>
                <a:lnTo>
                  <a:pt x="1706930" y="444754"/>
                </a:lnTo>
                <a:lnTo>
                  <a:pt x="1706930" y="381215"/>
                </a:lnTo>
                <a:close/>
              </a:path>
              <a:path w="1948815" h="1461770">
                <a:moveTo>
                  <a:pt x="1827644" y="381215"/>
                </a:moveTo>
                <a:lnTo>
                  <a:pt x="1766227" y="381215"/>
                </a:lnTo>
                <a:lnTo>
                  <a:pt x="1766227" y="444754"/>
                </a:lnTo>
                <a:lnTo>
                  <a:pt x="1827644" y="444754"/>
                </a:lnTo>
                <a:lnTo>
                  <a:pt x="1827644" y="381215"/>
                </a:lnTo>
                <a:close/>
              </a:path>
              <a:path w="1948815" h="1461770">
                <a:moveTo>
                  <a:pt x="1842465" y="487108"/>
                </a:moveTo>
                <a:lnTo>
                  <a:pt x="1715401" y="487108"/>
                </a:lnTo>
                <a:lnTo>
                  <a:pt x="1715401" y="1080109"/>
                </a:lnTo>
                <a:lnTo>
                  <a:pt x="275310" y="1080109"/>
                </a:lnTo>
                <a:lnTo>
                  <a:pt x="275310" y="741248"/>
                </a:lnTo>
                <a:lnTo>
                  <a:pt x="148247" y="741248"/>
                </a:lnTo>
                <a:lnTo>
                  <a:pt x="148247" y="1122464"/>
                </a:lnTo>
                <a:lnTo>
                  <a:pt x="154927" y="1155357"/>
                </a:lnTo>
                <a:lnTo>
                  <a:pt x="173126" y="1182293"/>
                </a:lnTo>
                <a:lnTo>
                  <a:pt x="200063" y="1200492"/>
                </a:lnTo>
                <a:lnTo>
                  <a:pt x="232956" y="1207173"/>
                </a:lnTo>
                <a:lnTo>
                  <a:pt x="825931" y="1207173"/>
                </a:lnTo>
                <a:lnTo>
                  <a:pt x="825931" y="1334249"/>
                </a:lnTo>
                <a:lnTo>
                  <a:pt x="614159" y="1334249"/>
                </a:lnTo>
                <a:lnTo>
                  <a:pt x="614159" y="1461325"/>
                </a:lnTo>
                <a:lnTo>
                  <a:pt x="1376553" y="1461325"/>
                </a:lnTo>
                <a:lnTo>
                  <a:pt x="1376553" y="1334249"/>
                </a:lnTo>
                <a:lnTo>
                  <a:pt x="1164780" y="1334249"/>
                </a:lnTo>
                <a:lnTo>
                  <a:pt x="1164780" y="1207173"/>
                </a:lnTo>
                <a:lnTo>
                  <a:pt x="1757756" y="1207173"/>
                </a:lnTo>
                <a:lnTo>
                  <a:pt x="1790649" y="1200492"/>
                </a:lnTo>
                <a:lnTo>
                  <a:pt x="1817585" y="1182293"/>
                </a:lnTo>
                <a:lnTo>
                  <a:pt x="1835785" y="1155357"/>
                </a:lnTo>
                <a:lnTo>
                  <a:pt x="1842465" y="1122464"/>
                </a:lnTo>
                <a:lnTo>
                  <a:pt x="1842465" y="487108"/>
                </a:lnTo>
                <a:close/>
              </a:path>
              <a:path w="1948815" h="1461770">
                <a:moveTo>
                  <a:pt x="1842465" y="105892"/>
                </a:moveTo>
                <a:lnTo>
                  <a:pt x="1835785" y="72999"/>
                </a:lnTo>
                <a:lnTo>
                  <a:pt x="1817585" y="46062"/>
                </a:lnTo>
                <a:lnTo>
                  <a:pt x="1790649" y="27863"/>
                </a:lnTo>
                <a:lnTo>
                  <a:pt x="1757756" y="21183"/>
                </a:lnTo>
                <a:lnTo>
                  <a:pt x="1503629" y="21183"/>
                </a:lnTo>
                <a:lnTo>
                  <a:pt x="1503629" y="148247"/>
                </a:lnTo>
                <a:lnTo>
                  <a:pt x="1715401" y="148247"/>
                </a:lnTo>
                <a:lnTo>
                  <a:pt x="1715401" y="338861"/>
                </a:lnTo>
                <a:lnTo>
                  <a:pt x="1842465" y="338861"/>
                </a:lnTo>
                <a:lnTo>
                  <a:pt x="1842465" y="105892"/>
                </a:lnTo>
                <a:close/>
              </a:path>
              <a:path w="1948815" h="1461770">
                <a:moveTo>
                  <a:pt x="1948357" y="381215"/>
                </a:moveTo>
                <a:lnTo>
                  <a:pt x="1884819" y="381215"/>
                </a:lnTo>
                <a:lnTo>
                  <a:pt x="1884819" y="444754"/>
                </a:lnTo>
                <a:lnTo>
                  <a:pt x="1948357" y="444754"/>
                </a:lnTo>
                <a:lnTo>
                  <a:pt x="1948357" y="381215"/>
                </a:lnTo>
                <a:close/>
              </a:path>
              <a:path w="1948815" h="1461770">
                <a:moveTo>
                  <a:pt x="1948357" y="254139"/>
                </a:moveTo>
                <a:lnTo>
                  <a:pt x="1884819" y="254139"/>
                </a:lnTo>
                <a:lnTo>
                  <a:pt x="1884819" y="317677"/>
                </a:lnTo>
                <a:lnTo>
                  <a:pt x="1948357" y="317677"/>
                </a:lnTo>
                <a:lnTo>
                  <a:pt x="1948357" y="254139"/>
                </a:lnTo>
                <a:close/>
              </a:path>
              <a:path w="1948815" h="1461770">
                <a:moveTo>
                  <a:pt x="1948357" y="127076"/>
                </a:moveTo>
                <a:lnTo>
                  <a:pt x="1884819" y="127076"/>
                </a:lnTo>
                <a:lnTo>
                  <a:pt x="1884819" y="190601"/>
                </a:lnTo>
                <a:lnTo>
                  <a:pt x="1948357" y="190601"/>
                </a:lnTo>
                <a:lnTo>
                  <a:pt x="1948357" y="127076"/>
                </a:lnTo>
                <a:close/>
              </a:path>
              <a:path w="1948815" h="1461770">
                <a:moveTo>
                  <a:pt x="1948357" y="0"/>
                </a:moveTo>
                <a:lnTo>
                  <a:pt x="1884819" y="0"/>
                </a:lnTo>
                <a:lnTo>
                  <a:pt x="1884819" y="63538"/>
                </a:lnTo>
                <a:lnTo>
                  <a:pt x="1948357" y="63538"/>
                </a:lnTo>
                <a:lnTo>
                  <a:pt x="1948357" y="0"/>
                </a:lnTo>
                <a:close/>
              </a:path>
            </a:pathLst>
          </a:custGeom>
          <a:solidFill>
            <a:srgbClr val="001F5F"/>
          </a:solidFill>
        </p:spPr>
        <p:txBody>
          <a:bodyPr wrap="square" lIns="0" tIns="0" rIns="0" bIns="0" rtlCol="0"/>
          <a:lstStyle/>
          <a:p>
            <a:endParaRPr/>
          </a:p>
        </p:txBody>
      </p:sp>
      <p:sp>
        <p:nvSpPr>
          <p:cNvPr id="7" name="object 7"/>
          <p:cNvSpPr/>
          <p:nvPr/>
        </p:nvSpPr>
        <p:spPr>
          <a:xfrm>
            <a:off x="11322994" y="4223111"/>
            <a:ext cx="64135" cy="64135"/>
          </a:xfrm>
          <a:custGeom>
            <a:avLst/>
            <a:gdLst/>
            <a:ahLst/>
            <a:cxnLst/>
            <a:rect l="l" t="t" r="r" b="b"/>
            <a:pathLst>
              <a:path w="64134" h="64135">
                <a:moveTo>
                  <a:pt x="63533" y="0"/>
                </a:moveTo>
                <a:lnTo>
                  <a:pt x="0" y="0"/>
                </a:lnTo>
                <a:lnTo>
                  <a:pt x="0" y="63535"/>
                </a:lnTo>
                <a:lnTo>
                  <a:pt x="63533" y="63535"/>
                </a:lnTo>
                <a:lnTo>
                  <a:pt x="63533" y="0"/>
                </a:lnTo>
                <a:close/>
              </a:path>
            </a:pathLst>
          </a:custGeom>
          <a:solidFill>
            <a:srgbClr val="001F5F"/>
          </a:solidFill>
        </p:spPr>
        <p:txBody>
          <a:bodyPr wrap="square" lIns="0" tIns="0" rIns="0" bIns="0" rtlCol="0"/>
          <a:lstStyle/>
          <a:p>
            <a:endParaRPr/>
          </a:p>
        </p:txBody>
      </p:sp>
      <p:sp>
        <p:nvSpPr>
          <p:cNvPr id="8" name="object 8"/>
          <p:cNvSpPr/>
          <p:nvPr/>
        </p:nvSpPr>
        <p:spPr>
          <a:xfrm>
            <a:off x="11570775" y="4223111"/>
            <a:ext cx="61594" cy="64135"/>
          </a:xfrm>
          <a:custGeom>
            <a:avLst/>
            <a:gdLst/>
            <a:ahLst/>
            <a:cxnLst/>
            <a:rect l="l" t="t" r="r" b="b"/>
            <a:pathLst>
              <a:path w="61595" h="64135">
                <a:moveTo>
                  <a:pt x="61415" y="0"/>
                </a:moveTo>
                <a:lnTo>
                  <a:pt x="0" y="0"/>
                </a:lnTo>
                <a:lnTo>
                  <a:pt x="0" y="63535"/>
                </a:lnTo>
                <a:lnTo>
                  <a:pt x="61415" y="63535"/>
                </a:lnTo>
                <a:lnTo>
                  <a:pt x="61415" y="0"/>
                </a:lnTo>
                <a:close/>
              </a:path>
            </a:pathLst>
          </a:custGeom>
          <a:solidFill>
            <a:srgbClr val="001F5F"/>
          </a:solidFill>
        </p:spPr>
        <p:txBody>
          <a:bodyPr wrap="square" lIns="0" tIns="0" rIns="0" bIns="0" rtlCol="0"/>
          <a:lstStyle/>
          <a:p>
            <a:endParaRPr/>
          </a:p>
        </p:txBody>
      </p:sp>
      <p:sp>
        <p:nvSpPr>
          <p:cNvPr id="9" name="object 9"/>
          <p:cNvSpPr/>
          <p:nvPr/>
        </p:nvSpPr>
        <p:spPr>
          <a:xfrm>
            <a:off x="11691488" y="4223111"/>
            <a:ext cx="61594" cy="64135"/>
          </a:xfrm>
          <a:custGeom>
            <a:avLst/>
            <a:gdLst/>
            <a:ahLst/>
            <a:cxnLst/>
            <a:rect l="l" t="t" r="r" b="b"/>
            <a:pathLst>
              <a:path w="61595" h="64135">
                <a:moveTo>
                  <a:pt x="61415" y="0"/>
                </a:moveTo>
                <a:lnTo>
                  <a:pt x="0" y="0"/>
                </a:lnTo>
                <a:lnTo>
                  <a:pt x="0" y="63535"/>
                </a:lnTo>
                <a:lnTo>
                  <a:pt x="61415" y="63535"/>
                </a:lnTo>
                <a:lnTo>
                  <a:pt x="61415" y="0"/>
                </a:lnTo>
                <a:close/>
              </a:path>
            </a:pathLst>
          </a:custGeom>
          <a:solidFill>
            <a:srgbClr val="001F5F"/>
          </a:solidFill>
        </p:spPr>
        <p:txBody>
          <a:bodyPr wrap="square" lIns="0" tIns="0" rIns="0" bIns="0" rtlCol="0"/>
          <a:lstStyle/>
          <a:p>
            <a:endParaRPr/>
          </a:p>
        </p:txBody>
      </p:sp>
      <p:sp>
        <p:nvSpPr>
          <p:cNvPr id="10" name="object 10"/>
          <p:cNvSpPr/>
          <p:nvPr/>
        </p:nvSpPr>
        <p:spPr>
          <a:xfrm>
            <a:off x="11447943" y="4223111"/>
            <a:ext cx="61594" cy="64135"/>
          </a:xfrm>
          <a:custGeom>
            <a:avLst/>
            <a:gdLst/>
            <a:ahLst/>
            <a:cxnLst/>
            <a:rect l="l" t="t" r="r" b="b"/>
            <a:pathLst>
              <a:path w="61595" h="64135">
                <a:moveTo>
                  <a:pt x="61415" y="0"/>
                </a:moveTo>
                <a:lnTo>
                  <a:pt x="0" y="0"/>
                </a:lnTo>
                <a:lnTo>
                  <a:pt x="0" y="63535"/>
                </a:lnTo>
                <a:lnTo>
                  <a:pt x="61415" y="63535"/>
                </a:lnTo>
                <a:lnTo>
                  <a:pt x="61415" y="0"/>
                </a:lnTo>
                <a:close/>
              </a:path>
            </a:pathLst>
          </a:custGeom>
          <a:solidFill>
            <a:srgbClr val="001F5F"/>
          </a:solidFill>
        </p:spPr>
        <p:txBody>
          <a:bodyPr wrap="square" lIns="0" tIns="0" rIns="0" bIns="0" rtlCol="0"/>
          <a:lstStyle/>
          <a:p>
            <a:endParaRPr/>
          </a:p>
        </p:txBody>
      </p:sp>
      <p:sp>
        <p:nvSpPr>
          <p:cNvPr id="11" name="object 11"/>
          <p:cNvSpPr/>
          <p:nvPr/>
        </p:nvSpPr>
        <p:spPr>
          <a:xfrm>
            <a:off x="11810084" y="4223111"/>
            <a:ext cx="64135" cy="64135"/>
          </a:xfrm>
          <a:custGeom>
            <a:avLst/>
            <a:gdLst/>
            <a:ahLst/>
            <a:cxnLst/>
            <a:rect l="l" t="t" r="r" b="b"/>
            <a:pathLst>
              <a:path w="64134" h="64135">
                <a:moveTo>
                  <a:pt x="63533" y="0"/>
                </a:moveTo>
                <a:lnTo>
                  <a:pt x="0" y="0"/>
                </a:lnTo>
                <a:lnTo>
                  <a:pt x="0" y="63535"/>
                </a:lnTo>
                <a:lnTo>
                  <a:pt x="63533" y="63535"/>
                </a:lnTo>
                <a:lnTo>
                  <a:pt x="63533" y="0"/>
                </a:lnTo>
                <a:close/>
              </a:path>
            </a:pathLst>
          </a:custGeom>
          <a:solidFill>
            <a:srgbClr val="001F5F"/>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304800"/>
            <a:ext cx="6629655" cy="391160"/>
          </a:xfrm>
          <a:prstGeom prst="rect">
            <a:avLst/>
          </a:prstGeom>
        </p:spPr>
        <p:txBody>
          <a:bodyPr vert="horz" wrap="square" lIns="0" tIns="12700" rIns="0" bIns="0" rtlCol="0">
            <a:spAutoFit/>
          </a:bodyPr>
          <a:lstStyle/>
          <a:p>
            <a:pPr marL="12700">
              <a:lnSpc>
                <a:spcPct val="100000"/>
              </a:lnSpc>
              <a:spcBef>
                <a:spcPts val="100"/>
              </a:spcBef>
            </a:pPr>
            <a:r>
              <a:rPr lang="it-IT" sz="2400" b="1" i="1" spc="-45" dirty="0">
                <a:solidFill>
                  <a:srgbClr val="FFC000"/>
                </a:solidFill>
                <a:latin typeface="Trebuchet MS"/>
                <a:ea typeface="+mn-ea"/>
                <a:cs typeface="Trebuchet MS"/>
              </a:rPr>
              <a:t>RecAppCal</a:t>
            </a:r>
            <a:r>
              <a:rPr lang="it-IT" sz="2400" b="1" spc="-45" dirty="0">
                <a:solidFill>
                  <a:srgbClr val="FFC000"/>
                </a:solidFill>
                <a:latin typeface="Trebuchet MS"/>
                <a:ea typeface="+mn-ea"/>
                <a:cs typeface="Trebuchet MS"/>
              </a:rPr>
              <a:t>: </a:t>
            </a:r>
            <a:r>
              <a:rPr lang="it-IT" sz="2400" b="1" spc="-95" dirty="0">
                <a:solidFill>
                  <a:srgbClr val="FFC000"/>
                </a:solidFill>
                <a:latin typeface="Trebuchet MS"/>
                <a:cs typeface="Trebuchet MS"/>
              </a:rPr>
              <a:t>Risultati empirici e Implicazioni </a:t>
            </a:r>
            <a:endParaRPr sz="2400" dirty="0">
              <a:latin typeface="Trebuchet MS"/>
              <a:cs typeface="Trebuchet MS"/>
            </a:endParaRPr>
          </a:p>
        </p:txBody>
      </p:sp>
      <p:pic>
        <p:nvPicPr>
          <p:cNvPr id="4" name="object 4"/>
          <p:cNvPicPr/>
          <p:nvPr/>
        </p:nvPicPr>
        <p:blipFill>
          <a:blip r:embed="rId2" cstate="print"/>
          <a:stretch>
            <a:fillRect/>
          </a:stretch>
        </p:blipFill>
        <p:spPr>
          <a:xfrm>
            <a:off x="6687311" y="6414515"/>
            <a:ext cx="4797552" cy="303276"/>
          </a:xfrm>
          <a:prstGeom prst="rect">
            <a:avLst/>
          </a:prstGeom>
        </p:spPr>
      </p:pic>
      <p:sp>
        <p:nvSpPr>
          <p:cNvPr id="5" name="object 5"/>
          <p:cNvSpPr/>
          <p:nvPr/>
        </p:nvSpPr>
        <p:spPr>
          <a:xfrm>
            <a:off x="10339629" y="1319770"/>
            <a:ext cx="1191260" cy="1208405"/>
          </a:xfrm>
          <a:custGeom>
            <a:avLst/>
            <a:gdLst/>
            <a:ahLst/>
            <a:cxnLst/>
            <a:rect l="l" t="t" r="r" b="b"/>
            <a:pathLst>
              <a:path w="1191259" h="1208405">
                <a:moveTo>
                  <a:pt x="258838" y="393"/>
                </a:moveTo>
                <a:lnTo>
                  <a:pt x="0" y="393"/>
                </a:lnTo>
                <a:lnTo>
                  <a:pt x="0" y="1001255"/>
                </a:lnTo>
                <a:lnTo>
                  <a:pt x="258838" y="1001255"/>
                </a:lnTo>
                <a:lnTo>
                  <a:pt x="258838" y="393"/>
                </a:lnTo>
                <a:close/>
              </a:path>
              <a:path w="1191259" h="1208405">
                <a:moveTo>
                  <a:pt x="621207" y="345516"/>
                </a:moveTo>
                <a:lnTo>
                  <a:pt x="362369" y="345516"/>
                </a:lnTo>
                <a:lnTo>
                  <a:pt x="362369" y="1001255"/>
                </a:lnTo>
                <a:lnTo>
                  <a:pt x="621207" y="1001255"/>
                </a:lnTo>
                <a:lnTo>
                  <a:pt x="621207" y="345516"/>
                </a:lnTo>
                <a:close/>
              </a:path>
              <a:path w="1191259" h="1208405">
                <a:moveTo>
                  <a:pt x="983576" y="656132"/>
                </a:moveTo>
                <a:lnTo>
                  <a:pt x="724738" y="656132"/>
                </a:lnTo>
                <a:lnTo>
                  <a:pt x="724738" y="1001255"/>
                </a:lnTo>
                <a:lnTo>
                  <a:pt x="983576" y="1001255"/>
                </a:lnTo>
                <a:lnTo>
                  <a:pt x="983576" y="656132"/>
                </a:lnTo>
                <a:close/>
              </a:path>
              <a:path w="1191259" h="1208405">
                <a:moveTo>
                  <a:pt x="990650" y="511009"/>
                </a:moveTo>
                <a:lnTo>
                  <a:pt x="574268" y="94615"/>
                </a:lnTo>
                <a:lnTo>
                  <a:pt x="668489" y="457"/>
                </a:lnTo>
                <a:lnTo>
                  <a:pt x="431393" y="457"/>
                </a:lnTo>
                <a:lnTo>
                  <a:pt x="431393" y="237490"/>
                </a:lnTo>
                <a:lnTo>
                  <a:pt x="525602" y="143446"/>
                </a:lnTo>
                <a:lnTo>
                  <a:pt x="941984" y="559663"/>
                </a:lnTo>
                <a:lnTo>
                  <a:pt x="990650" y="511009"/>
                </a:lnTo>
                <a:close/>
              </a:path>
              <a:path w="1191259" h="1208405">
                <a:moveTo>
                  <a:pt x="1190637" y="0"/>
                </a:moveTo>
                <a:lnTo>
                  <a:pt x="1087107" y="0"/>
                </a:lnTo>
                <a:lnTo>
                  <a:pt x="1087107" y="1104912"/>
                </a:lnTo>
                <a:lnTo>
                  <a:pt x="0" y="1104912"/>
                </a:lnTo>
                <a:lnTo>
                  <a:pt x="0" y="1207782"/>
                </a:lnTo>
                <a:lnTo>
                  <a:pt x="1190637" y="1207782"/>
                </a:lnTo>
                <a:lnTo>
                  <a:pt x="1190637" y="1104912"/>
                </a:lnTo>
                <a:lnTo>
                  <a:pt x="1190637" y="0"/>
                </a:lnTo>
                <a:close/>
              </a:path>
            </a:pathLst>
          </a:custGeom>
          <a:solidFill>
            <a:srgbClr val="001F5F"/>
          </a:solidFill>
        </p:spPr>
        <p:txBody>
          <a:bodyPr wrap="square" lIns="0" tIns="0" rIns="0" bIns="0" rtlCol="0"/>
          <a:lstStyle/>
          <a:p>
            <a:endParaRPr/>
          </a:p>
        </p:txBody>
      </p:sp>
      <p:sp>
        <p:nvSpPr>
          <p:cNvPr id="6" name="object 6"/>
          <p:cNvSpPr/>
          <p:nvPr/>
        </p:nvSpPr>
        <p:spPr>
          <a:xfrm>
            <a:off x="9925253" y="4350118"/>
            <a:ext cx="1948814" cy="1461770"/>
          </a:xfrm>
          <a:custGeom>
            <a:avLst/>
            <a:gdLst/>
            <a:ahLst/>
            <a:cxnLst/>
            <a:rect l="l" t="t" r="r" b="b"/>
            <a:pathLst>
              <a:path w="1948815" h="1461770">
                <a:moveTo>
                  <a:pt x="317665" y="455333"/>
                </a:moveTo>
                <a:lnTo>
                  <a:pt x="148247" y="455333"/>
                </a:lnTo>
                <a:lnTo>
                  <a:pt x="148247" y="518871"/>
                </a:lnTo>
                <a:lnTo>
                  <a:pt x="317665" y="518871"/>
                </a:lnTo>
                <a:lnTo>
                  <a:pt x="317665" y="455333"/>
                </a:lnTo>
                <a:close/>
              </a:path>
              <a:path w="1948815" h="1461770">
                <a:moveTo>
                  <a:pt x="402374" y="328269"/>
                </a:moveTo>
                <a:lnTo>
                  <a:pt x="148247" y="328269"/>
                </a:lnTo>
                <a:lnTo>
                  <a:pt x="148247" y="391807"/>
                </a:lnTo>
                <a:lnTo>
                  <a:pt x="402374" y="391807"/>
                </a:lnTo>
                <a:lnTo>
                  <a:pt x="402374" y="328269"/>
                </a:lnTo>
                <a:close/>
              </a:path>
              <a:path w="1948815" h="1461770">
                <a:moveTo>
                  <a:pt x="571804" y="211785"/>
                </a:moveTo>
                <a:lnTo>
                  <a:pt x="508266" y="211785"/>
                </a:lnTo>
                <a:lnTo>
                  <a:pt x="508266" y="275323"/>
                </a:lnTo>
                <a:lnTo>
                  <a:pt x="508266" y="593001"/>
                </a:lnTo>
                <a:lnTo>
                  <a:pt x="63538" y="593001"/>
                </a:lnTo>
                <a:lnTo>
                  <a:pt x="63538" y="275323"/>
                </a:lnTo>
                <a:lnTo>
                  <a:pt x="508266" y="275323"/>
                </a:lnTo>
                <a:lnTo>
                  <a:pt x="508266" y="211785"/>
                </a:lnTo>
                <a:lnTo>
                  <a:pt x="0" y="211785"/>
                </a:lnTo>
                <a:lnTo>
                  <a:pt x="0" y="656539"/>
                </a:lnTo>
                <a:lnTo>
                  <a:pt x="571804" y="656539"/>
                </a:lnTo>
                <a:lnTo>
                  <a:pt x="571804" y="593001"/>
                </a:lnTo>
                <a:lnTo>
                  <a:pt x="571804" y="275323"/>
                </a:lnTo>
                <a:lnTo>
                  <a:pt x="571804" y="211785"/>
                </a:lnTo>
                <a:close/>
              </a:path>
              <a:path w="1948815" h="1461770">
                <a:moveTo>
                  <a:pt x="1302435" y="624763"/>
                </a:moveTo>
                <a:lnTo>
                  <a:pt x="1301343" y="609942"/>
                </a:lnTo>
                <a:lnTo>
                  <a:pt x="1299095" y="579424"/>
                </a:lnTo>
                <a:lnTo>
                  <a:pt x="1289418" y="536143"/>
                </a:lnTo>
                <a:lnTo>
                  <a:pt x="1273860" y="495376"/>
                </a:lnTo>
                <a:lnTo>
                  <a:pt x="1252918" y="457631"/>
                </a:lnTo>
                <a:lnTo>
                  <a:pt x="1227048" y="423367"/>
                </a:lnTo>
                <a:lnTo>
                  <a:pt x="1196746" y="393065"/>
                </a:lnTo>
                <a:lnTo>
                  <a:pt x="1166901" y="370535"/>
                </a:lnTo>
                <a:lnTo>
                  <a:pt x="1166901" y="715835"/>
                </a:lnTo>
                <a:lnTo>
                  <a:pt x="1166901" y="781494"/>
                </a:lnTo>
                <a:lnTo>
                  <a:pt x="821702" y="781494"/>
                </a:lnTo>
                <a:lnTo>
                  <a:pt x="821702" y="715835"/>
                </a:lnTo>
                <a:lnTo>
                  <a:pt x="858126" y="668807"/>
                </a:lnTo>
                <a:lnTo>
                  <a:pt x="900290" y="648893"/>
                </a:lnTo>
                <a:lnTo>
                  <a:pt x="940854" y="637374"/>
                </a:lnTo>
                <a:lnTo>
                  <a:pt x="995349" y="631126"/>
                </a:lnTo>
                <a:lnTo>
                  <a:pt x="1013155" y="631875"/>
                </a:lnTo>
                <a:lnTo>
                  <a:pt x="1067358" y="641705"/>
                </a:lnTo>
                <a:lnTo>
                  <a:pt x="1111300" y="657860"/>
                </a:lnTo>
                <a:lnTo>
                  <a:pt x="1152067" y="681951"/>
                </a:lnTo>
                <a:lnTo>
                  <a:pt x="1166901" y="715835"/>
                </a:lnTo>
                <a:lnTo>
                  <a:pt x="1166901" y="370535"/>
                </a:lnTo>
                <a:lnTo>
                  <a:pt x="1162481" y="367195"/>
                </a:lnTo>
                <a:lnTo>
                  <a:pt x="1124737" y="346252"/>
                </a:lnTo>
                <a:lnTo>
                  <a:pt x="1083983" y="330695"/>
                </a:lnTo>
                <a:lnTo>
                  <a:pt x="1082179" y="330301"/>
                </a:lnTo>
                <a:lnTo>
                  <a:pt x="1082179" y="523113"/>
                </a:lnTo>
                <a:lnTo>
                  <a:pt x="1075461" y="556336"/>
                </a:lnTo>
                <a:lnTo>
                  <a:pt x="1057033" y="583996"/>
                </a:lnTo>
                <a:lnTo>
                  <a:pt x="1029474" y="602932"/>
                </a:lnTo>
                <a:lnTo>
                  <a:pt x="995349" y="609942"/>
                </a:lnTo>
                <a:lnTo>
                  <a:pt x="962126" y="603224"/>
                </a:lnTo>
                <a:lnTo>
                  <a:pt x="934466" y="584796"/>
                </a:lnTo>
                <a:lnTo>
                  <a:pt x="915543" y="557225"/>
                </a:lnTo>
                <a:lnTo>
                  <a:pt x="908532" y="523113"/>
                </a:lnTo>
                <a:lnTo>
                  <a:pt x="915238" y="488988"/>
                </a:lnTo>
                <a:lnTo>
                  <a:pt x="933678" y="461429"/>
                </a:lnTo>
                <a:lnTo>
                  <a:pt x="961237" y="443001"/>
                </a:lnTo>
                <a:lnTo>
                  <a:pt x="995349" y="436283"/>
                </a:lnTo>
                <a:lnTo>
                  <a:pt x="1028573" y="443001"/>
                </a:lnTo>
                <a:lnTo>
                  <a:pt x="1056246" y="461429"/>
                </a:lnTo>
                <a:lnTo>
                  <a:pt x="1075169" y="488988"/>
                </a:lnTo>
                <a:lnTo>
                  <a:pt x="1082179" y="523113"/>
                </a:lnTo>
                <a:lnTo>
                  <a:pt x="1082179" y="330301"/>
                </a:lnTo>
                <a:lnTo>
                  <a:pt x="1040688" y="321017"/>
                </a:lnTo>
                <a:lnTo>
                  <a:pt x="995349" y="317677"/>
                </a:lnTo>
                <a:lnTo>
                  <a:pt x="950010" y="321017"/>
                </a:lnTo>
                <a:lnTo>
                  <a:pt x="906729" y="330695"/>
                </a:lnTo>
                <a:lnTo>
                  <a:pt x="865974" y="346252"/>
                </a:lnTo>
                <a:lnTo>
                  <a:pt x="828217" y="367195"/>
                </a:lnTo>
                <a:lnTo>
                  <a:pt x="793953" y="393065"/>
                </a:lnTo>
                <a:lnTo>
                  <a:pt x="763651" y="423367"/>
                </a:lnTo>
                <a:lnTo>
                  <a:pt x="737793" y="457631"/>
                </a:lnTo>
                <a:lnTo>
                  <a:pt x="716851" y="495376"/>
                </a:lnTo>
                <a:lnTo>
                  <a:pt x="701294" y="536143"/>
                </a:lnTo>
                <a:lnTo>
                  <a:pt x="691603" y="579424"/>
                </a:lnTo>
                <a:lnTo>
                  <a:pt x="688276" y="624763"/>
                </a:lnTo>
                <a:lnTo>
                  <a:pt x="691603" y="670102"/>
                </a:lnTo>
                <a:lnTo>
                  <a:pt x="701294" y="713397"/>
                </a:lnTo>
                <a:lnTo>
                  <a:pt x="716851" y="754151"/>
                </a:lnTo>
                <a:lnTo>
                  <a:pt x="737793" y="791908"/>
                </a:lnTo>
                <a:lnTo>
                  <a:pt x="763651" y="826173"/>
                </a:lnTo>
                <a:lnTo>
                  <a:pt x="793953" y="856475"/>
                </a:lnTo>
                <a:lnTo>
                  <a:pt x="828217" y="882332"/>
                </a:lnTo>
                <a:lnTo>
                  <a:pt x="865974" y="903287"/>
                </a:lnTo>
                <a:lnTo>
                  <a:pt x="906729" y="918845"/>
                </a:lnTo>
                <a:lnTo>
                  <a:pt x="950010" y="928522"/>
                </a:lnTo>
                <a:lnTo>
                  <a:pt x="995349" y="931849"/>
                </a:lnTo>
                <a:lnTo>
                  <a:pt x="1040688" y="928522"/>
                </a:lnTo>
                <a:lnTo>
                  <a:pt x="1083983" y="918845"/>
                </a:lnTo>
                <a:lnTo>
                  <a:pt x="1124737" y="903287"/>
                </a:lnTo>
                <a:lnTo>
                  <a:pt x="1162481" y="882332"/>
                </a:lnTo>
                <a:lnTo>
                  <a:pt x="1196746" y="856475"/>
                </a:lnTo>
                <a:lnTo>
                  <a:pt x="1227048" y="826173"/>
                </a:lnTo>
                <a:lnTo>
                  <a:pt x="1252918" y="791908"/>
                </a:lnTo>
                <a:lnTo>
                  <a:pt x="1273860" y="754151"/>
                </a:lnTo>
                <a:lnTo>
                  <a:pt x="1289418" y="713397"/>
                </a:lnTo>
                <a:lnTo>
                  <a:pt x="1299095" y="670102"/>
                </a:lnTo>
                <a:lnTo>
                  <a:pt x="1301965" y="631126"/>
                </a:lnTo>
                <a:lnTo>
                  <a:pt x="1302435" y="624763"/>
                </a:lnTo>
                <a:close/>
              </a:path>
              <a:path w="1948815" h="1461770">
                <a:moveTo>
                  <a:pt x="1355382" y="21183"/>
                </a:moveTo>
                <a:lnTo>
                  <a:pt x="232956" y="21183"/>
                </a:lnTo>
                <a:lnTo>
                  <a:pt x="200063" y="27863"/>
                </a:lnTo>
                <a:lnTo>
                  <a:pt x="173126" y="46062"/>
                </a:lnTo>
                <a:lnTo>
                  <a:pt x="154927" y="72999"/>
                </a:lnTo>
                <a:lnTo>
                  <a:pt x="148247" y="105892"/>
                </a:lnTo>
                <a:lnTo>
                  <a:pt x="148247" y="148247"/>
                </a:lnTo>
                <a:lnTo>
                  <a:pt x="1355382" y="148247"/>
                </a:lnTo>
                <a:lnTo>
                  <a:pt x="1355382" y="21183"/>
                </a:lnTo>
                <a:close/>
              </a:path>
              <a:path w="1948815" h="1461770">
                <a:moveTo>
                  <a:pt x="1461262" y="381215"/>
                </a:moveTo>
                <a:lnTo>
                  <a:pt x="1397736" y="381215"/>
                </a:lnTo>
                <a:lnTo>
                  <a:pt x="1397736" y="444754"/>
                </a:lnTo>
                <a:lnTo>
                  <a:pt x="1461262" y="444754"/>
                </a:lnTo>
                <a:lnTo>
                  <a:pt x="1461262" y="381215"/>
                </a:lnTo>
                <a:close/>
              </a:path>
              <a:path w="1948815" h="1461770">
                <a:moveTo>
                  <a:pt x="1461262" y="254139"/>
                </a:moveTo>
                <a:lnTo>
                  <a:pt x="1397736" y="254139"/>
                </a:lnTo>
                <a:lnTo>
                  <a:pt x="1397736" y="317677"/>
                </a:lnTo>
                <a:lnTo>
                  <a:pt x="1461262" y="317677"/>
                </a:lnTo>
                <a:lnTo>
                  <a:pt x="1461262" y="254139"/>
                </a:lnTo>
                <a:close/>
              </a:path>
              <a:path w="1948815" h="1461770">
                <a:moveTo>
                  <a:pt x="1461262" y="127076"/>
                </a:moveTo>
                <a:lnTo>
                  <a:pt x="1397736" y="127076"/>
                </a:lnTo>
                <a:lnTo>
                  <a:pt x="1397736" y="190601"/>
                </a:lnTo>
                <a:lnTo>
                  <a:pt x="1461262" y="190601"/>
                </a:lnTo>
                <a:lnTo>
                  <a:pt x="1461262" y="127076"/>
                </a:lnTo>
                <a:close/>
              </a:path>
              <a:path w="1948815" h="1461770">
                <a:moveTo>
                  <a:pt x="1461262" y="0"/>
                </a:moveTo>
                <a:lnTo>
                  <a:pt x="1397736" y="0"/>
                </a:lnTo>
                <a:lnTo>
                  <a:pt x="1397736" y="63538"/>
                </a:lnTo>
                <a:lnTo>
                  <a:pt x="1461262" y="63538"/>
                </a:lnTo>
                <a:lnTo>
                  <a:pt x="1461262" y="0"/>
                </a:lnTo>
                <a:close/>
              </a:path>
              <a:path w="1948815" h="1461770">
                <a:moveTo>
                  <a:pt x="1584096" y="381215"/>
                </a:moveTo>
                <a:lnTo>
                  <a:pt x="1522679" y="381215"/>
                </a:lnTo>
                <a:lnTo>
                  <a:pt x="1522679" y="444754"/>
                </a:lnTo>
                <a:lnTo>
                  <a:pt x="1584096" y="444754"/>
                </a:lnTo>
                <a:lnTo>
                  <a:pt x="1584096" y="381215"/>
                </a:lnTo>
                <a:close/>
              </a:path>
              <a:path w="1948815" h="1461770">
                <a:moveTo>
                  <a:pt x="1632813" y="953033"/>
                </a:moveTo>
                <a:lnTo>
                  <a:pt x="1577746" y="897966"/>
                </a:lnTo>
                <a:lnTo>
                  <a:pt x="1533271" y="853490"/>
                </a:lnTo>
                <a:lnTo>
                  <a:pt x="1620100" y="821728"/>
                </a:lnTo>
                <a:lnTo>
                  <a:pt x="1624342" y="819607"/>
                </a:lnTo>
                <a:lnTo>
                  <a:pt x="1626450" y="815378"/>
                </a:lnTo>
                <a:lnTo>
                  <a:pt x="1626450" y="809015"/>
                </a:lnTo>
                <a:lnTo>
                  <a:pt x="1624342" y="806907"/>
                </a:lnTo>
                <a:lnTo>
                  <a:pt x="1620100" y="804786"/>
                </a:lnTo>
                <a:lnTo>
                  <a:pt x="1368082" y="720064"/>
                </a:lnTo>
                <a:lnTo>
                  <a:pt x="1361732" y="720064"/>
                </a:lnTo>
                <a:lnTo>
                  <a:pt x="1357503" y="724306"/>
                </a:lnTo>
                <a:lnTo>
                  <a:pt x="1357503" y="730656"/>
                </a:lnTo>
                <a:lnTo>
                  <a:pt x="1440091" y="984796"/>
                </a:lnTo>
                <a:lnTo>
                  <a:pt x="1442212" y="989037"/>
                </a:lnTo>
                <a:lnTo>
                  <a:pt x="1446441" y="991158"/>
                </a:lnTo>
                <a:lnTo>
                  <a:pt x="1452791" y="991158"/>
                </a:lnTo>
                <a:lnTo>
                  <a:pt x="1454912" y="989037"/>
                </a:lnTo>
                <a:lnTo>
                  <a:pt x="1457032" y="984796"/>
                </a:lnTo>
                <a:lnTo>
                  <a:pt x="1488795" y="897966"/>
                </a:lnTo>
                <a:lnTo>
                  <a:pt x="1588338" y="997508"/>
                </a:lnTo>
                <a:lnTo>
                  <a:pt x="1632813" y="953033"/>
                </a:lnTo>
                <a:close/>
              </a:path>
              <a:path w="1948815" h="1461770">
                <a:moveTo>
                  <a:pt x="1706930" y="381215"/>
                </a:moveTo>
                <a:lnTo>
                  <a:pt x="1645513" y="381215"/>
                </a:lnTo>
                <a:lnTo>
                  <a:pt x="1645513" y="444754"/>
                </a:lnTo>
                <a:lnTo>
                  <a:pt x="1706930" y="444754"/>
                </a:lnTo>
                <a:lnTo>
                  <a:pt x="1706930" y="381215"/>
                </a:lnTo>
                <a:close/>
              </a:path>
              <a:path w="1948815" h="1461770">
                <a:moveTo>
                  <a:pt x="1827644" y="381215"/>
                </a:moveTo>
                <a:lnTo>
                  <a:pt x="1766227" y="381215"/>
                </a:lnTo>
                <a:lnTo>
                  <a:pt x="1766227" y="444754"/>
                </a:lnTo>
                <a:lnTo>
                  <a:pt x="1827644" y="444754"/>
                </a:lnTo>
                <a:lnTo>
                  <a:pt x="1827644" y="381215"/>
                </a:lnTo>
                <a:close/>
              </a:path>
              <a:path w="1948815" h="1461770">
                <a:moveTo>
                  <a:pt x="1842465" y="487108"/>
                </a:moveTo>
                <a:lnTo>
                  <a:pt x="1715401" y="487108"/>
                </a:lnTo>
                <a:lnTo>
                  <a:pt x="1715401" y="1080109"/>
                </a:lnTo>
                <a:lnTo>
                  <a:pt x="275310" y="1080109"/>
                </a:lnTo>
                <a:lnTo>
                  <a:pt x="275310" y="741248"/>
                </a:lnTo>
                <a:lnTo>
                  <a:pt x="148247" y="741248"/>
                </a:lnTo>
                <a:lnTo>
                  <a:pt x="148247" y="1122464"/>
                </a:lnTo>
                <a:lnTo>
                  <a:pt x="154927" y="1155357"/>
                </a:lnTo>
                <a:lnTo>
                  <a:pt x="173126" y="1182293"/>
                </a:lnTo>
                <a:lnTo>
                  <a:pt x="200063" y="1200492"/>
                </a:lnTo>
                <a:lnTo>
                  <a:pt x="232956" y="1207173"/>
                </a:lnTo>
                <a:lnTo>
                  <a:pt x="825931" y="1207173"/>
                </a:lnTo>
                <a:lnTo>
                  <a:pt x="825931" y="1334249"/>
                </a:lnTo>
                <a:lnTo>
                  <a:pt x="614159" y="1334249"/>
                </a:lnTo>
                <a:lnTo>
                  <a:pt x="614159" y="1461325"/>
                </a:lnTo>
                <a:lnTo>
                  <a:pt x="1376553" y="1461325"/>
                </a:lnTo>
                <a:lnTo>
                  <a:pt x="1376553" y="1334249"/>
                </a:lnTo>
                <a:lnTo>
                  <a:pt x="1164780" y="1334249"/>
                </a:lnTo>
                <a:lnTo>
                  <a:pt x="1164780" y="1207173"/>
                </a:lnTo>
                <a:lnTo>
                  <a:pt x="1757756" y="1207173"/>
                </a:lnTo>
                <a:lnTo>
                  <a:pt x="1790649" y="1200492"/>
                </a:lnTo>
                <a:lnTo>
                  <a:pt x="1817585" y="1182293"/>
                </a:lnTo>
                <a:lnTo>
                  <a:pt x="1835785" y="1155357"/>
                </a:lnTo>
                <a:lnTo>
                  <a:pt x="1842465" y="1122464"/>
                </a:lnTo>
                <a:lnTo>
                  <a:pt x="1842465" y="487108"/>
                </a:lnTo>
                <a:close/>
              </a:path>
              <a:path w="1948815" h="1461770">
                <a:moveTo>
                  <a:pt x="1842465" y="105892"/>
                </a:moveTo>
                <a:lnTo>
                  <a:pt x="1835785" y="72999"/>
                </a:lnTo>
                <a:lnTo>
                  <a:pt x="1817585" y="46062"/>
                </a:lnTo>
                <a:lnTo>
                  <a:pt x="1790649" y="27863"/>
                </a:lnTo>
                <a:lnTo>
                  <a:pt x="1757756" y="21183"/>
                </a:lnTo>
                <a:lnTo>
                  <a:pt x="1503629" y="21183"/>
                </a:lnTo>
                <a:lnTo>
                  <a:pt x="1503629" y="148247"/>
                </a:lnTo>
                <a:lnTo>
                  <a:pt x="1715401" y="148247"/>
                </a:lnTo>
                <a:lnTo>
                  <a:pt x="1715401" y="338861"/>
                </a:lnTo>
                <a:lnTo>
                  <a:pt x="1842465" y="338861"/>
                </a:lnTo>
                <a:lnTo>
                  <a:pt x="1842465" y="105892"/>
                </a:lnTo>
                <a:close/>
              </a:path>
              <a:path w="1948815" h="1461770">
                <a:moveTo>
                  <a:pt x="1948357" y="381215"/>
                </a:moveTo>
                <a:lnTo>
                  <a:pt x="1884819" y="381215"/>
                </a:lnTo>
                <a:lnTo>
                  <a:pt x="1884819" y="444754"/>
                </a:lnTo>
                <a:lnTo>
                  <a:pt x="1948357" y="444754"/>
                </a:lnTo>
                <a:lnTo>
                  <a:pt x="1948357" y="381215"/>
                </a:lnTo>
                <a:close/>
              </a:path>
              <a:path w="1948815" h="1461770">
                <a:moveTo>
                  <a:pt x="1948357" y="254139"/>
                </a:moveTo>
                <a:lnTo>
                  <a:pt x="1884819" y="254139"/>
                </a:lnTo>
                <a:lnTo>
                  <a:pt x="1884819" y="317677"/>
                </a:lnTo>
                <a:lnTo>
                  <a:pt x="1948357" y="317677"/>
                </a:lnTo>
                <a:lnTo>
                  <a:pt x="1948357" y="254139"/>
                </a:lnTo>
                <a:close/>
              </a:path>
              <a:path w="1948815" h="1461770">
                <a:moveTo>
                  <a:pt x="1948357" y="127076"/>
                </a:moveTo>
                <a:lnTo>
                  <a:pt x="1884819" y="127076"/>
                </a:lnTo>
                <a:lnTo>
                  <a:pt x="1884819" y="190601"/>
                </a:lnTo>
                <a:lnTo>
                  <a:pt x="1948357" y="190601"/>
                </a:lnTo>
                <a:lnTo>
                  <a:pt x="1948357" y="127076"/>
                </a:lnTo>
                <a:close/>
              </a:path>
              <a:path w="1948815" h="1461770">
                <a:moveTo>
                  <a:pt x="1948357" y="0"/>
                </a:moveTo>
                <a:lnTo>
                  <a:pt x="1884819" y="0"/>
                </a:lnTo>
                <a:lnTo>
                  <a:pt x="1884819" y="63538"/>
                </a:lnTo>
                <a:lnTo>
                  <a:pt x="1948357" y="63538"/>
                </a:lnTo>
                <a:lnTo>
                  <a:pt x="1948357" y="0"/>
                </a:lnTo>
                <a:close/>
              </a:path>
            </a:pathLst>
          </a:custGeom>
          <a:solidFill>
            <a:srgbClr val="001F5F"/>
          </a:solidFill>
        </p:spPr>
        <p:txBody>
          <a:bodyPr wrap="square" lIns="0" tIns="0" rIns="0" bIns="0" rtlCol="0"/>
          <a:lstStyle/>
          <a:p>
            <a:endParaRPr/>
          </a:p>
        </p:txBody>
      </p:sp>
      <p:sp>
        <p:nvSpPr>
          <p:cNvPr id="7" name="object 7"/>
          <p:cNvSpPr/>
          <p:nvPr/>
        </p:nvSpPr>
        <p:spPr>
          <a:xfrm>
            <a:off x="11322994" y="4223111"/>
            <a:ext cx="64135" cy="64135"/>
          </a:xfrm>
          <a:custGeom>
            <a:avLst/>
            <a:gdLst/>
            <a:ahLst/>
            <a:cxnLst/>
            <a:rect l="l" t="t" r="r" b="b"/>
            <a:pathLst>
              <a:path w="64134" h="64135">
                <a:moveTo>
                  <a:pt x="63533" y="0"/>
                </a:moveTo>
                <a:lnTo>
                  <a:pt x="0" y="0"/>
                </a:lnTo>
                <a:lnTo>
                  <a:pt x="0" y="63535"/>
                </a:lnTo>
                <a:lnTo>
                  <a:pt x="63533" y="63535"/>
                </a:lnTo>
                <a:lnTo>
                  <a:pt x="63533" y="0"/>
                </a:lnTo>
                <a:close/>
              </a:path>
            </a:pathLst>
          </a:custGeom>
          <a:solidFill>
            <a:srgbClr val="001F5F"/>
          </a:solidFill>
        </p:spPr>
        <p:txBody>
          <a:bodyPr wrap="square" lIns="0" tIns="0" rIns="0" bIns="0" rtlCol="0"/>
          <a:lstStyle/>
          <a:p>
            <a:endParaRPr/>
          </a:p>
        </p:txBody>
      </p:sp>
      <p:sp>
        <p:nvSpPr>
          <p:cNvPr id="8" name="object 8"/>
          <p:cNvSpPr/>
          <p:nvPr/>
        </p:nvSpPr>
        <p:spPr>
          <a:xfrm>
            <a:off x="11570775" y="4223111"/>
            <a:ext cx="61594" cy="64135"/>
          </a:xfrm>
          <a:custGeom>
            <a:avLst/>
            <a:gdLst/>
            <a:ahLst/>
            <a:cxnLst/>
            <a:rect l="l" t="t" r="r" b="b"/>
            <a:pathLst>
              <a:path w="61595" h="64135">
                <a:moveTo>
                  <a:pt x="61415" y="0"/>
                </a:moveTo>
                <a:lnTo>
                  <a:pt x="0" y="0"/>
                </a:lnTo>
                <a:lnTo>
                  <a:pt x="0" y="63535"/>
                </a:lnTo>
                <a:lnTo>
                  <a:pt x="61415" y="63535"/>
                </a:lnTo>
                <a:lnTo>
                  <a:pt x="61415" y="0"/>
                </a:lnTo>
                <a:close/>
              </a:path>
            </a:pathLst>
          </a:custGeom>
          <a:solidFill>
            <a:srgbClr val="001F5F"/>
          </a:solidFill>
        </p:spPr>
        <p:txBody>
          <a:bodyPr wrap="square" lIns="0" tIns="0" rIns="0" bIns="0" rtlCol="0"/>
          <a:lstStyle/>
          <a:p>
            <a:endParaRPr/>
          </a:p>
        </p:txBody>
      </p:sp>
      <p:sp>
        <p:nvSpPr>
          <p:cNvPr id="9" name="object 9"/>
          <p:cNvSpPr/>
          <p:nvPr/>
        </p:nvSpPr>
        <p:spPr>
          <a:xfrm>
            <a:off x="11691488" y="4223111"/>
            <a:ext cx="61594" cy="64135"/>
          </a:xfrm>
          <a:custGeom>
            <a:avLst/>
            <a:gdLst/>
            <a:ahLst/>
            <a:cxnLst/>
            <a:rect l="l" t="t" r="r" b="b"/>
            <a:pathLst>
              <a:path w="61595" h="64135">
                <a:moveTo>
                  <a:pt x="61415" y="0"/>
                </a:moveTo>
                <a:lnTo>
                  <a:pt x="0" y="0"/>
                </a:lnTo>
                <a:lnTo>
                  <a:pt x="0" y="63535"/>
                </a:lnTo>
                <a:lnTo>
                  <a:pt x="61415" y="63535"/>
                </a:lnTo>
                <a:lnTo>
                  <a:pt x="61415" y="0"/>
                </a:lnTo>
                <a:close/>
              </a:path>
            </a:pathLst>
          </a:custGeom>
          <a:solidFill>
            <a:srgbClr val="001F5F"/>
          </a:solidFill>
        </p:spPr>
        <p:txBody>
          <a:bodyPr wrap="square" lIns="0" tIns="0" rIns="0" bIns="0" rtlCol="0"/>
          <a:lstStyle/>
          <a:p>
            <a:endParaRPr/>
          </a:p>
        </p:txBody>
      </p:sp>
      <p:sp>
        <p:nvSpPr>
          <p:cNvPr id="10" name="object 10"/>
          <p:cNvSpPr/>
          <p:nvPr/>
        </p:nvSpPr>
        <p:spPr>
          <a:xfrm>
            <a:off x="11447943" y="4223111"/>
            <a:ext cx="61594" cy="64135"/>
          </a:xfrm>
          <a:custGeom>
            <a:avLst/>
            <a:gdLst/>
            <a:ahLst/>
            <a:cxnLst/>
            <a:rect l="l" t="t" r="r" b="b"/>
            <a:pathLst>
              <a:path w="61595" h="64135">
                <a:moveTo>
                  <a:pt x="61415" y="0"/>
                </a:moveTo>
                <a:lnTo>
                  <a:pt x="0" y="0"/>
                </a:lnTo>
                <a:lnTo>
                  <a:pt x="0" y="63535"/>
                </a:lnTo>
                <a:lnTo>
                  <a:pt x="61415" y="63535"/>
                </a:lnTo>
                <a:lnTo>
                  <a:pt x="61415" y="0"/>
                </a:lnTo>
                <a:close/>
              </a:path>
            </a:pathLst>
          </a:custGeom>
          <a:solidFill>
            <a:srgbClr val="001F5F"/>
          </a:solidFill>
        </p:spPr>
        <p:txBody>
          <a:bodyPr wrap="square" lIns="0" tIns="0" rIns="0" bIns="0" rtlCol="0"/>
          <a:lstStyle/>
          <a:p>
            <a:endParaRPr/>
          </a:p>
        </p:txBody>
      </p:sp>
      <p:sp>
        <p:nvSpPr>
          <p:cNvPr id="11" name="object 11"/>
          <p:cNvSpPr/>
          <p:nvPr/>
        </p:nvSpPr>
        <p:spPr>
          <a:xfrm>
            <a:off x="11810084" y="4223111"/>
            <a:ext cx="64135" cy="64135"/>
          </a:xfrm>
          <a:custGeom>
            <a:avLst/>
            <a:gdLst/>
            <a:ahLst/>
            <a:cxnLst/>
            <a:rect l="l" t="t" r="r" b="b"/>
            <a:pathLst>
              <a:path w="64134" h="64135">
                <a:moveTo>
                  <a:pt x="63533" y="0"/>
                </a:moveTo>
                <a:lnTo>
                  <a:pt x="0" y="0"/>
                </a:lnTo>
                <a:lnTo>
                  <a:pt x="0" y="63535"/>
                </a:lnTo>
                <a:lnTo>
                  <a:pt x="63533" y="63535"/>
                </a:lnTo>
                <a:lnTo>
                  <a:pt x="63533" y="0"/>
                </a:lnTo>
                <a:close/>
              </a:path>
            </a:pathLst>
          </a:custGeom>
          <a:solidFill>
            <a:srgbClr val="001F5F"/>
          </a:solidFill>
        </p:spPr>
        <p:txBody>
          <a:bodyPr wrap="square" lIns="0" tIns="0" rIns="0" bIns="0" rtlCol="0"/>
          <a:lstStyle/>
          <a:p>
            <a:endParaRPr/>
          </a:p>
        </p:txBody>
      </p:sp>
      <p:sp>
        <p:nvSpPr>
          <p:cNvPr id="13" name="CasellaDiTesto 12"/>
          <p:cNvSpPr txBox="1"/>
          <p:nvPr/>
        </p:nvSpPr>
        <p:spPr>
          <a:xfrm>
            <a:off x="685800" y="930567"/>
            <a:ext cx="6934200" cy="3970318"/>
          </a:xfrm>
          <a:prstGeom prst="rect">
            <a:avLst/>
          </a:prstGeom>
          <a:noFill/>
        </p:spPr>
        <p:txBody>
          <a:bodyPr wrap="square" rtlCol="0">
            <a:spAutoFit/>
          </a:bodyPr>
          <a:lstStyle/>
          <a:p>
            <a:endParaRPr lang="it-IT" b="1" dirty="0">
              <a:solidFill>
                <a:srgbClr val="FFC000"/>
              </a:solidFill>
            </a:endParaRPr>
          </a:p>
          <a:p>
            <a:pPr algn="ctr"/>
            <a:r>
              <a:rPr lang="it-IT" b="1" dirty="0">
                <a:solidFill>
                  <a:srgbClr val="FFC000"/>
                </a:solidFill>
              </a:rPr>
              <a:t>Processo Finale</a:t>
            </a:r>
          </a:p>
          <a:p>
            <a:pPr marL="285750" indent="-285750">
              <a:buFont typeface="Arial" panose="020B0604020202020204" pitchFamily="34" charset="0"/>
              <a:buChar char="•"/>
            </a:pPr>
            <a:r>
              <a:rPr lang="it-IT" dirty="0"/>
              <a:t>Valutazione degli esiti del progetto attraverso la comparazione dei risultati dei test di inizio e di fine progetto tra le classi trattate e il gruppo di controllo. </a:t>
            </a:r>
          </a:p>
          <a:p>
            <a:pPr marL="285750" indent="-285750">
              <a:buFont typeface="Arial" panose="020B0604020202020204" pitchFamily="34" charset="0"/>
              <a:buChar char="•"/>
            </a:pPr>
            <a:r>
              <a:rPr lang="it-IT" dirty="0"/>
              <a:t>Report scientifico con i dati della sperimentazione elaborati dall’Università della Bocconi</a:t>
            </a:r>
          </a:p>
          <a:p>
            <a:endParaRPr lang="it-IT" dirty="0"/>
          </a:p>
          <a:p>
            <a:r>
              <a:rPr lang="it-IT" b="1" u="sng" dirty="0"/>
              <a:t>In caso di positiva ricaduta</a:t>
            </a:r>
          </a:p>
          <a:p>
            <a:r>
              <a:rPr lang="it-IT" dirty="0"/>
              <a:t>Replicabilità del progetto in tutte le scuole calabresi e in quelle Regioni caratterizzate da un divario dei livelli apprenditivi rispetto allo standard nazionale. I contenuti della piattaforma non coperti da privacy saranno resi fruibili agli interessati  </a:t>
            </a:r>
          </a:p>
          <a:p>
            <a:endParaRPr lang="it-IT" dirty="0"/>
          </a:p>
        </p:txBody>
      </p:sp>
    </p:spTree>
    <p:extLst>
      <p:ext uri="{BB962C8B-B14F-4D97-AF65-F5344CB8AC3E}">
        <p14:creationId xmlns:p14="http://schemas.microsoft.com/office/powerpoint/2010/main" val="237222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Grazie</a:t>
            </a:r>
            <a:r>
              <a:rPr spc="-55" dirty="0"/>
              <a:t> </a:t>
            </a:r>
            <a:r>
              <a:rPr spc="-5" dirty="0"/>
              <a:t>per</a:t>
            </a:r>
            <a:r>
              <a:rPr spc="-45" dirty="0"/>
              <a:t> </a:t>
            </a:r>
            <a:r>
              <a:rPr spc="-5" dirty="0"/>
              <a:t>l’attenzione</a:t>
            </a:r>
          </a:p>
        </p:txBody>
      </p:sp>
      <p:pic>
        <p:nvPicPr>
          <p:cNvPr id="3" name="object 3"/>
          <p:cNvPicPr/>
          <p:nvPr/>
        </p:nvPicPr>
        <p:blipFill>
          <a:blip r:embed="rId2" cstate="print"/>
          <a:stretch>
            <a:fillRect/>
          </a:stretch>
        </p:blipFill>
        <p:spPr>
          <a:xfrm>
            <a:off x="6687311" y="6414515"/>
            <a:ext cx="4797552" cy="3032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304800"/>
            <a:ext cx="6466333" cy="382156"/>
          </a:xfrm>
          <a:prstGeom prst="rect">
            <a:avLst/>
          </a:prstGeom>
        </p:spPr>
        <p:txBody>
          <a:bodyPr vert="horz" wrap="square" lIns="0" tIns="12700" rIns="0" bIns="0" rtlCol="0">
            <a:spAutoFit/>
          </a:bodyPr>
          <a:lstStyle/>
          <a:p>
            <a:pPr marL="12700" algn="ctr">
              <a:lnSpc>
                <a:spcPct val="100000"/>
              </a:lnSpc>
              <a:spcBef>
                <a:spcPts val="100"/>
              </a:spcBef>
            </a:pPr>
            <a:r>
              <a:rPr lang="it-IT" sz="2400" b="1" i="1" spc="-45" dirty="0">
                <a:solidFill>
                  <a:srgbClr val="FFC000"/>
                </a:solidFill>
                <a:latin typeface="Trebuchet MS"/>
                <a:cs typeface="Trebuchet MS"/>
              </a:rPr>
              <a:t>RecAppCal</a:t>
            </a:r>
            <a:r>
              <a:rPr lang="it-IT" sz="2400" b="1" spc="-45" dirty="0">
                <a:solidFill>
                  <a:srgbClr val="FFC000"/>
                </a:solidFill>
                <a:latin typeface="Trebuchet MS"/>
                <a:cs typeface="Trebuchet MS"/>
              </a:rPr>
              <a:t>: </a:t>
            </a:r>
            <a:r>
              <a:rPr sz="2400" b="1" spc="-45" dirty="0" err="1">
                <a:solidFill>
                  <a:srgbClr val="FFC000"/>
                </a:solidFill>
                <a:latin typeface="Trebuchet MS"/>
                <a:cs typeface="Trebuchet MS"/>
              </a:rPr>
              <a:t>Esigenze</a:t>
            </a:r>
            <a:r>
              <a:rPr sz="2400" b="1" spc="-110" dirty="0">
                <a:solidFill>
                  <a:srgbClr val="FFC000"/>
                </a:solidFill>
                <a:latin typeface="Trebuchet MS"/>
                <a:cs typeface="Trebuchet MS"/>
              </a:rPr>
              <a:t> </a:t>
            </a:r>
            <a:r>
              <a:rPr sz="2400" b="1" spc="-50" dirty="0">
                <a:solidFill>
                  <a:srgbClr val="FFC000"/>
                </a:solidFill>
                <a:latin typeface="Trebuchet MS"/>
                <a:cs typeface="Trebuchet MS"/>
              </a:rPr>
              <a:t>all’origine</a:t>
            </a:r>
            <a:r>
              <a:rPr sz="2400" b="1" spc="-55" dirty="0">
                <a:solidFill>
                  <a:srgbClr val="FFC000"/>
                </a:solidFill>
                <a:latin typeface="Trebuchet MS"/>
                <a:cs typeface="Trebuchet MS"/>
              </a:rPr>
              <a:t> </a:t>
            </a:r>
            <a:r>
              <a:rPr sz="2400" b="1" spc="-50" dirty="0">
                <a:solidFill>
                  <a:srgbClr val="FFC000"/>
                </a:solidFill>
                <a:latin typeface="Trebuchet MS"/>
                <a:cs typeface="Trebuchet MS"/>
              </a:rPr>
              <a:t>dell’intervento</a:t>
            </a:r>
            <a:endParaRPr sz="2400" dirty="0">
              <a:latin typeface="Trebuchet MS"/>
              <a:cs typeface="Trebuchet MS"/>
            </a:endParaRPr>
          </a:p>
        </p:txBody>
      </p:sp>
      <p:pic>
        <p:nvPicPr>
          <p:cNvPr id="3" name="object 3"/>
          <p:cNvPicPr/>
          <p:nvPr/>
        </p:nvPicPr>
        <p:blipFill>
          <a:blip r:embed="rId2" cstate="print"/>
          <a:stretch>
            <a:fillRect/>
          </a:stretch>
        </p:blipFill>
        <p:spPr>
          <a:xfrm>
            <a:off x="6687311" y="6414515"/>
            <a:ext cx="4797552" cy="303276"/>
          </a:xfrm>
          <a:prstGeom prst="rect">
            <a:avLst/>
          </a:prstGeom>
        </p:spPr>
      </p:pic>
      <p:sp>
        <p:nvSpPr>
          <p:cNvPr id="4" name="object 4"/>
          <p:cNvSpPr txBox="1"/>
          <p:nvPr/>
        </p:nvSpPr>
        <p:spPr>
          <a:xfrm>
            <a:off x="228600" y="1972739"/>
            <a:ext cx="11582400" cy="2193549"/>
          </a:xfrm>
          <a:prstGeom prst="rect">
            <a:avLst/>
          </a:prstGeom>
        </p:spPr>
        <p:txBody>
          <a:bodyPr vert="horz" wrap="square" lIns="0" tIns="13335" rIns="0" bIns="0" rtlCol="0">
            <a:spAutoFit/>
          </a:bodyPr>
          <a:lstStyle/>
          <a:p>
            <a:pPr marL="355600" marR="5080" indent="-342900">
              <a:lnSpc>
                <a:spcPct val="100000"/>
              </a:lnSpc>
              <a:spcBef>
                <a:spcPts val="105"/>
              </a:spcBef>
              <a:buFont typeface="Arial" panose="020B0604020202020204" pitchFamily="34" charset="0"/>
              <a:buChar char="•"/>
            </a:pPr>
            <a:r>
              <a:rPr lang="it-IT" sz="2000" spc="-50" dirty="0">
                <a:solidFill>
                  <a:srgbClr val="393838"/>
                </a:solidFill>
                <a:cs typeface="Lucida Sans Unicode"/>
              </a:rPr>
              <a:t>Rafforzare </a:t>
            </a:r>
            <a:r>
              <a:rPr sz="2000" spc="-60" dirty="0">
                <a:solidFill>
                  <a:srgbClr val="393838"/>
                </a:solidFill>
                <a:cs typeface="Lucida Sans Unicode"/>
              </a:rPr>
              <a:t>le </a:t>
            </a:r>
            <a:r>
              <a:rPr sz="2000" spc="-95" dirty="0">
                <a:solidFill>
                  <a:srgbClr val="393838"/>
                </a:solidFill>
                <a:cs typeface="Lucida Sans Unicode"/>
              </a:rPr>
              <a:t>competenze </a:t>
            </a:r>
            <a:r>
              <a:rPr sz="2000" spc="-50" dirty="0">
                <a:solidFill>
                  <a:srgbClr val="393838"/>
                </a:solidFill>
                <a:cs typeface="Lucida Sans Unicode"/>
              </a:rPr>
              <a:t>di </a:t>
            </a:r>
            <a:r>
              <a:rPr sz="2000" spc="-80" dirty="0">
                <a:solidFill>
                  <a:srgbClr val="393838"/>
                </a:solidFill>
                <a:cs typeface="Lucida Sans Unicode"/>
              </a:rPr>
              <a:t>base </a:t>
            </a:r>
            <a:r>
              <a:rPr sz="2000" spc="-85" dirty="0" err="1">
                <a:solidFill>
                  <a:srgbClr val="393838"/>
                </a:solidFill>
                <a:cs typeface="Lucida Sans Unicode"/>
              </a:rPr>
              <a:t>degli</a:t>
            </a:r>
            <a:r>
              <a:rPr sz="2000" spc="-85" dirty="0">
                <a:solidFill>
                  <a:srgbClr val="393838"/>
                </a:solidFill>
                <a:cs typeface="Lucida Sans Unicode"/>
              </a:rPr>
              <a:t> </a:t>
            </a:r>
            <a:r>
              <a:rPr sz="2000" spc="-90" dirty="0" err="1">
                <a:solidFill>
                  <a:srgbClr val="393838"/>
                </a:solidFill>
                <a:cs typeface="Lucida Sans Unicode"/>
              </a:rPr>
              <a:t>studenti</a:t>
            </a:r>
            <a:r>
              <a:rPr lang="it-IT" sz="2000" spc="-90" dirty="0">
                <a:solidFill>
                  <a:srgbClr val="393838"/>
                </a:solidFill>
                <a:cs typeface="Lucida Sans Unicode"/>
              </a:rPr>
              <a:t> calabresi in Italiano e in Matematica al fine di compensare gli svantaggi culturali, economici e sociali garantendo il riequilibrio territoriale e la riduzione del fenomeno della dispersione scolastica.</a:t>
            </a:r>
            <a:br>
              <a:rPr lang="it-IT" sz="2000" spc="-90" dirty="0">
                <a:solidFill>
                  <a:srgbClr val="393838"/>
                </a:solidFill>
                <a:cs typeface="Lucida Sans Unicode"/>
              </a:rPr>
            </a:br>
            <a:endParaRPr lang="it-IT" sz="2000" spc="-90" dirty="0">
              <a:solidFill>
                <a:srgbClr val="393838"/>
              </a:solidFill>
              <a:cs typeface="Lucida Sans Unicode"/>
            </a:endParaRPr>
          </a:p>
          <a:p>
            <a:pPr marL="355600" marR="5080" indent="-342900">
              <a:lnSpc>
                <a:spcPct val="100000"/>
              </a:lnSpc>
              <a:spcBef>
                <a:spcPts val="105"/>
              </a:spcBef>
              <a:buFont typeface="Arial" panose="020B0604020202020204" pitchFamily="34" charset="0"/>
              <a:buChar char="•"/>
            </a:pPr>
            <a:r>
              <a:rPr lang="it-IT" sz="2000" spc="-90" dirty="0">
                <a:solidFill>
                  <a:srgbClr val="393838"/>
                </a:solidFill>
                <a:cs typeface="Lucida Sans Unicode"/>
              </a:rPr>
              <a:t>Preparare gli studenti a superare con successo le prove invalsi migliorando la loro performance attraverso il consolidamento delle competenze di base.</a:t>
            </a:r>
            <a:br>
              <a:rPr lang="it-IT" sz="2000" spc="-90" dirty="0">
                <a:solidFill>
                  <a:srgbClr val="393838"/>
                </a:solidFill>
                <a:cs typeface="Lucida Sans Unicode"/>
              </a:rPr>
            </a:br>
            <a:endParaRPr lang="it-IT" sz="2000" spc="-90" dirty="0">
              <a:solidFill>
                <a:srgbClr val="393838"/>
              </a:solidFill>
              <a:cs typeface="Lucida Sans Unicode"/>
            </a:endParaRPr>
          </a:p>
          <a:p>
            <a:pPr marL="355600" marR="5080" indent="-342900">
              <a:lnSpc>
                <a:spcPct val="100000"/>
              </a:lnSpc>
              <a:spcBef>
                <a:spcPts val="105"/>
              </a:spcBef>
              <a:buFont typeface="Arial" panose="020B0604020202020204" pitchFamily="34" charset="0"/>
              <a:buChar char="•"/>
            </a:pPr>
            <a:r>
              <a:rPr lang="it-IT" sz="2000" spc="-90" dirty="0">
                <a:solidFill>
                  <a:srgbClr val="393838"/>
                </a:solidFill>
                <a:cs typeface="Lucida Sans Unicode"/>
              </a:rPr>
              <a:t>Superare il divario apprenditivo scolastico tra la Calabria e il resto d’Italia (Rapporto invalsi 2023).</a:t>
            </a:r>
            <a:endParaRPr sz="2000" dirty="0">
              <a:cs typeface="Lucida Sans Unicod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olo 1">
            <a:extLst>
              <a:ext uri="{FF2B5EF4-FFF2-40B4-BE49-F238E27FC236}">
                <a16:creationId xmlns:a16="http://schemas.microsoft.com/office/drawing/2014/main" id="{B70D8A0D-0F80-B6D4-86E2-9578DE247956}"/>
              </a:ext>
            </a:extLst>
          </p:cNvPr>
          <p:cNvSpPr txBox="1">
            <a:spLocks/>
          </p:cNvSpPr>
          <p:nvPr/>
        </p:nvSpPr>
        <p:spPr>
          <a:xfrm>
            <a:off x="272545" y="938779"/>
            <a:ext cx="9718795"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5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3600" b="1" i="0" u="none" strike="noStrike" kern="1200" cap="none" spc="50" normalizeH="0" baseline="0" noProof="0" dirty="0">
              <a:ln>
                <a:noFill/>
              </a:ln>
              <a:solidFill>
                <a:srgbClr val="1D2D8C"/>
              </a:solidFill>
              <a:effectLst/>
              <a:uLnTx/>
              <a:uFillTx/>
              <a:latin typeface="Franklin Gothic Demi"/>
              <a:ea typeface="+mj-ea"/>
              <a:cs typeface="+mj-cs"/>
              <a:sym typeface="Arial"/>
            </a:endParaRPr>
          </a:p>
        </p:txBody>
      </p:sp>
      <p:grpSp>
        <p:nvGrpSpPr>
          <p:cNvPr id="52" name="Gruppo 51">
            <a:extLst>
              <a:ext uri="{FF2B5EF4-FFF2-40B4-BE49-F238E27FC236}">
                <a16:creationId xmlns:a16="http://schemas.microsoft.com/office/drawing/2014/main" id="{E96A2540-60F9-4023-8966-4597CF85355B}"/>
              </a:ext>
            </a:extLst>
          </p:cNvPr>
          <p:cNvGrpSpPr/>
          <p:nvPr/>
        </p:nvGrpSpPr>
        <p:grpSpPr>
          <a:xfrm>
            <a:off x="0" y="-720"/>
            <a:ext cx="12192000" cy="846667"/>
            <a:chOff x="1" y="-35081"/>
            <a:chExt cx="12192000" cy="846667"/>
          </a:xfrm>
        </p:grpSpPr>
        <p:pic>
          <p:nvPicPr>
            <p:cNvPr id="53" name="Google Shape;108;p44">
              <a:extLst>
                <a:ext uri="{FF2B5EF4-FFF2-40B4-BE49-F238E27FC236}">
                  <a16:creationId xmlns:a16="http://schemas.microsoft.com/office/drawing/2014/main" id="{4860EE28-046C-49B9-9688-DDD0D731D0B6}"/>
                </a:ext>
              </a:extLst>
            </p:cNvPr>
            <p:cNvPicPr preferRelativeResize="0"/>
            <p:nvPr/>
          </p:nvPicPr>
          <p:blipFill rotWithShape="1">
            <a:blip r:embed="rId3">
              <a:alphaModFix/>
              <a:extLst>
                <a:ext uri="{28A0092B-C50C-407E-A947-70E740481C1C}">
                  <a14:useLocalDpi xmlns:a14="http://schemas.microsoft.com/office/drawing/2010/main"/>
                </a:ext>
              </a:extLst>
            </a:blip>
            <a:srcRect l="148" b="15209"/>
            <a:stretch/>
          </p:blipFill>
          <p:spPr>
            <a:xfrm>
              <a:off x="1" y="-35081"/>
              <a:ext cx="12192000" cy="846667"/>
            </a:xfrm>
            <a:prstGeom prst="rect">
              <a:avLst/>
            </a:prstGeom>
            <a:noFill/>
            <a:ln>
              <a:noFill/>
            </a:ln>
          </p:spPr>
        </p:pic>
        <p:sp>
          <p:nvSpPr>
            <p:cNvPr id="54" name="CasellaDiTesto 53">
              <a:extLst>
                <a:ext uri="{FF2B5EF4-FFF2-40B4-BE49-F238E27FC236}">
                  <a16:creationId xmlns:a16="http://schemas.microsoft.com/office/drawing/2014/main" id="{C5EA0B7C-5942-4219-88FD-68528B1B9BD6}"/>
                </a:ext>
              </a:extLst>
            </p:cNvPr>
            <p:cNvSpPr txBox="1"/>
            <p:nvPr/>
          </p:nvSpPr>
          <p:spPr>
            <a:xfrm>
              <a:off x="8186735" y="222201"/>
              <a:ext cx="3856383" cy="471528"/>
            </a:xfrm>
            <a:prstGeom prst="rect">
              <a:avLst/>
            </a:prstGeom>
            <a:solidFill>
              <a:srgbClr val="1D2D8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9" name="CasellaDiTesto 58">
            <a:extLst>
              <a:ext uri="{FF2B5EF4-FFF2-40B4-BE49-F238E27FC236}">
                <a16:creationId xmlns:a16="http://schemas.microsoft.com/office/drawing/2014/main" id="{63CA352B-B565-4443-AA5F-9057CE54BC7F}"/>
              </a:ext>
            </a:extLst>
          </p:cNvPr>
          <p:cNvSpPr txBox="1"/>
          <p:nvPr/>
        </p:nvSpPr>
        <p:spPr>
          <a:xfrm>
            <a:off x="46821" y="6482634"/>
            <a:ext cx="11719743" cy="312330"/>
          </a:xfrm>
          <a:prstGeom prst="rect">
            <a:avLst/>
          </a:prstGeom>
          <a:noFill/>
        </p:spPr>
        <p:txBody>
          <a:bodyPr wrap="square">
            <a:spAutoFit/>
          </a:bodyPr>
          <a:lstStyle/>
          <a:p>
            <a:pPr marL="540385" marR="0" lvl="0" indent="0" algn="r" defTabSz="914400" rtl="0" eaLnBrk="1" fontAlgn="auto" latinLnBrk="0" hangingPunct="1">
              <a:lnSpc>
                <a:spcPct val="130000"/>
              </a:lnSpc>
              <a:spcBef>
                <a:spcPts val="600"/>
              </a:spcBef>
              <a:spcAft>
                <a:spcPts val="1200"/>
              </a:spcAft>
              <a:buClr>
                <a:srgbClr val="000000"/>
              </a:buClr>
              <a:buSzTx/>
              <a:buFont typeface="Arial"/>
              <a:buNone/>
              <a:tabLst/>
              <a:defRPr/>
            </a:pPr>
            <a:r>
              <a:rPr kumimoji="0" lang="it-IT" sz="1200" b="0" i="1" u="none" strike="noStrike" kern="0" cap="none" spc="0" normalizeH="0" baseline="0" noProof="0" dirty="0">
                <a:ln>
                  <a:noFill/>
                </a:ln>
                <a:solidFill>
                  <a:srgbClr val="1D2D8C"/>
                </a:solidFill>
                <a:effectLst/>
                <a:uLnTx/>
                <a:uFillTx/>
                <a:latin typeface="Posterama" panose="020B0504020200020000" pitchFamily="34" charset="0"/>
                <a:ea typeface="Arial" panose="020B0604020202020204" pitchFamily="34" charset="0"/>
                <a:cs typeface="Posterama" panose="020B0504020200020000" pitchFamily="34" charset="0"/>
                <a:sym typeface="Arial"/>
              </a:rPr>
              <a:t>Fonte: elaborazioni Osservatorio Istruzione e Diritto allo Studio Regione Calabria su dati INVALSI</a:t>
            </a:r>
            <a:endParaRPr kumimoji="0" lang="it-IT" sz="2000" b="0" i="1" u="none" strike="noStrike" kern="0" cap="none" spc="0" normalizeH="0" baseline="0" noProof="0" dirty="0">
              <a:ln>
                <a:noFill/>
              </a:ln>
              <a:solidFill>
                <a:srgbClr val="1D2D8C"/>
              </a:solidFill>
              <a:effectLst/>
              <a:uLnTx/>
              <a:uFillTx/>
              <a:latin typeface="Posterama" panose="020B0504020200020000" pitchFamily="34" charset="0"/>
              <a:ea typeface="Arial" panose="020B0604020202020204" pitchFamily="34" charset="0"/>
              <a:cs typeface="Posterama" panose="020B0504020200020000" pitchFamily="34" charset="0"/>
              <a:sym typeface="Arial"/>
            </a:endParaRPr>
          </a:p>
        </p:txBody>
      </p:sp>
      <p:cxnSp>
        <p:nvCxnSpPr>
          <p:cNvPr id="82" name="Connettore diritto 81">
            <a:extLst>
              <a:ext uri="{FF2B5EF4-FFF2-40B4-BE49-F238E27FC236}">
                <a16:creationId xmlns:a16="http://schemas.microsoft.com/office/drawing/2014/main" id="{51569F6E-25E8-41BD-A1FD-77AAA1AFF090}"/>
              </a:ext>
            </a:extLst>
          </p:cNvPr>
          <p:cNvCxnSpPr>
            <a:cxnSpLocks/>
          </p:cNvCxnSpPr>
          <p:nvPr/>
        </p:nvCxnSpPr>
        <p:spPr>
          <a:xfrm flipV="1">
            <a:off x="3564556" y="1525380"/>
            <a:ext cx="0" cy="3674065"/>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graphicFrame>
        <p:nvGraphicFramePr>
          <p:cNvPr id="83" name="Tabella 11">
            <a:extLst>
              <a:ext uri="{FF2B5EF4-FFF2-40B4-BE49-F238E27FC236}">
                <a16:creationId xmlns:a16="http://schemas.microsoft.com/office/drawing/2014/main" id="{E792506E-18D6-4F66-9856-C1271BA38268}"/>
              </a:ext>
            </a:extLst>
          </p:cNvPr>
          <p:cNvGraphicFramePr>
            <a:graphicFrameLocks noGrp="1"/>
          </p:cNvGraphicFramePr>
          <p:nvPr/>
        </p:nvGraphicFramePr>
        <p:xfrm>
          <a:off x="353901" y="1181522"/>
          <a:ext cx="5473493" cy="345600"/>
        </p:xfrm>
        <a:graphic>
          <a:graphicData uri="http://schemas.openxmlformats.org/drawingml/2006/table">
            <a:tbl>
              <a:tblPr firstRow="1" bandRow="1">
                <a:tableStyleId>{2D5ABB26-0587-4C30-8999-92F81FD0307C}</a:tableStyleId>
              </a:tblPr>
              <a:tblGrid>
                <a:gridCol w="5473493">
                  <a:extLst>
                    <a:ext uri="{9D8B030D-6E8A-4147-A177-3AD203B41FA5}">
                      <a16:colId xmlns:a16="http://schemas.microsoft.com/office/drawing/2014/main" val="3652517094"/>
                    </a:ext>
                  </a:extLst>
                </a:gridCol>
              </a:tblGrid>
              <a:tr h="345600">
                <a:tc>
                  <a:txBody>
                    <a:bodyPr/>
                    <a:lstStyle/>
                    <a:p>
                      <a:pPr algn="ctr"/>
                      <a:r>
                        <a:rPr lang="it-IT" b="1" dirty="0">
                          <a:solidFill>
                            <a:schemeClr val="bg1"/>
                          </a:solidFill>
                          <a:latin typeface="Posterama" panose="020B0504020200020000" pitchFamily="34" charset="0"/>
                          <a:cs typeface="Posterama" panose="020B0504020200020000" pitchFamily="34" charset="0"/>
                        </a:rPr>
                        <a:t> CLASSE 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2D8C"/>
                    </a:solidFill>
                  </a:tcPr>
                </a:tc>
                <a:extLst>
                  <a:ext uri="{0D108BD9-81ED-4DB2-BD59-A6C34878D82A}">
                    <a16:rowId xmlns:a16="http://schemas.microsoft.com/office/drawing/2014/main" val="2977901544"/>
                  </a:ext>
                </a:extLst>
              </a:tr>
            </a:tbl>
          </a:graphicData>
        </a:graphic>
      </p:graphicFrame>
      <p:graphicFrame>
        <p:nvGraphicFramePr>
          <p:cNvPr id="106" name="Tabella 11">
            <a:extLst>
              <a:ext uri="{FF2B5EF4-FFF2-40B4-BE49-F238E27FC236}">
                <a16:creationId xmlns:a16="http://schemas.microsoft.com/office/drawing/2014/main" id="{F2375384-FE30-431E-9F1D-00FCC1B8D794}"/>
              </a:ext>
            </a:extLst>
          </p:cNvPr>
          <p:cNvGraphicFramePr>
            <a:graphicFrameLocks noGrp="1"/>
          </p:cNvGraphicFramePr>
          <p:nvPr/>
        </p:nvGraphicFramePr>
        <p:xfrm>
          <a:off x="6293071" y="1179780"/>
          <a:ext cx="5473493" cy="345600"/>
        </p:xfrm>
        <a:graphic>
          <a:graphicData uri="http://schemas.openxmlformats.org/drawingml/2006/table">
            <a:tbl>
              <a:tblPr firstRow="1" bandRow="1">
                <a:tableStyleId>{2D5ABB26-0587-4C30-8999-92F81FD0307C}</a:tableStyleId>
              </a:tblPr>
              <a:tblGrid>
                <a:gridCol w="5473493">
                  <a:extLst>
                    <a:ext uri="{9D8B030D-6E8A-4147-A177-3AD203B41FA5}">
                      <a16:colId xmlns:a16="http://schemas.microsoft.com/office/drawing/2014/main" val="3652517094"/>
                    </a:ext>
                  </a:extLst>
                </a:gridCol>
              </a:tblGrid>
              <a:tr h="345600">
                <a:tc>
                  <a:txBody>
                    <a:bodyPr/>
                    <a:lstStyle/>
                    <a:p>
                      <a:pPr algn="ctr"/>
                      <a:r>
                        <a:rPr lang="it-IT" b="1" dirty="0">
                          <a:solidFill>
                            <a:schemeClr val="bg1"/>
                          </a:solidFill>
                          <a:latin typeface="Posterama" panose="020B0504020200020000" pitchFamily="34" charset="0"/>
                          <a:cs typeface="Posterama" panose="020B0504020200020000" pitchFamily="34" charset="0"/>
                        </a:rPr>
                        <a:t>CLASSE III°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2D8C"/>
                    </a:solidFill>
                  </a:tcPr>
                </a:tc>
                <a:extLst>
                  <a:ext uri="{0D108BD9-81ED-4DB2-BD59-A6C34878D82A}">
                    <a16:rowId xmlns:a16="http://schemas.microsoft.com/office/drawing/2014/main" val="2977901544"/>
                  </a:ext>
                </a:extLst>
              </a:tr>
            </a:tbl>
          </a:graphicData>
        </a:graphic>
      </p:graphicFrame>
      <p:sp>
        <p:nvSpPr>
          <p:cNvPr id="117" name="CasellaDiTesto 116">
            <a:extLst>
              <a:ext uri="{FF2B5EF4-FFF2-40B4-BE49-F238E27FC236}">
                <a16:creationId xmlns:a16="http://schemas.microsoft.com/office/drawing/2014/main" id="{F8F0113A-8319-4290-AEDC-03DFCABC51AC}"/>
              </a:ext>
            </a:extLst>
          </p:cNvPr>
          <p:cNvSpPr txBox="1"/>
          <p:nvPr/>
        </p:nvSpPr>
        <p:spPr>
          <a:xfrm>
            <a:off x="330494" y="852217"/>
            <a:ext cx="54574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8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SCUOLA PRIMARIA</a:t>
            </a:r>
          </a:p>
        </p:txBody>
      </p:sp>
      <p:sp>
        <p:nvSpPr>
          <p:cNvPr id="118" name="CasellaDiTesto 117">
            <a:extLst>
              <a:ext uri="{FF2B5EF4-FFF2-40B4-BE49-F238E27FC236}">
                <a16:creationId xmlns:a16="http://schemas.microsoft.com/office/drawing/2014/main" id="{2F106A47-C978-4FAC-891E-76FBDC13230B}"/>
              </a:ext>
            </a:extLst>
          </p:cNvPr>
          <p:cNvSpPr txBox="1"/>
          <p:nvPr/>
        </p:nvSpPr>
        <p:spPr>
          <a:xfrm>
            <a:off x="6293071" y="853989"/>
            <a:ext cx="54574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8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SCUOLA SECONDARIA DI I GRADO</a:t>
            </a:r>
          </a:p>
        </p:txBody>
      </p:sp>
      <p:sp>
        <p:nvSpPr>
          <p:cNvPr id="119" name="CasellaDiTesto 118">
            <a:extLst>
              <a:ext uri="{FF2B5EF4-FFF2-40B4-BE49-F238E27FC236}">
                <a16:creationId xmlns:a16="http://schemas.microsoft.com/office/drawing/2014/main" id="{6862B944-318A-4188-A13D-2B43977E9CAE}"/>
              </a:ext>
            </a:extLst>
          </p:cNvPr>
          <p:cNvSpPr txBox="1"/>
          <p:nvPr/>
        </p:nvSpPr>
        <p:spPr>
          <a:xfrm>
            <a:off x="7962101" y="462227"/>
            <a:ext cx="4058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600" b="0" i="1" u="none" strike="noStrike" kern="0" cap="none" spc="0" normalizeH="0" baseline="0" noProof="0" dirty="0">
                <a:ln>
                  <a:noFill/>
                </a:ln>
                <a:solidFill>
                  <a:srgbClr val="FFFFFF"/>
                </a:solidFill>
                <a:effectLst/>
                <a:uLnTx/>
                <a:uFillTx/>
                <a:latin typeface="Posterama" panose="020B0504020200020000" pitchFamily="34" charset="0"/>
                <a:cs typeface="Posterama" panose="020B0504020200020000" pitchFamily="34" charset="0"/>
                <a:sym typeface="Arial"/>
              </a:rPr>
              <a:t>Punteggio medio A.S. 2022/2023</a:t>
            </a:r>
          </a:p>
        </p:txBody>
      </p:sp>
      <p:grpSp>
        <p:nvGrpSpPr>
          <p:cNvPr id="14" name="Gruppo 13">
            <a:extLst>
              <a:ext uri="{FF2B5EF4-FFF2-40B4-BE49-F238E27FC236}">
                <a16:creationId xmlns:a16="http://schemas.microsoft.com/office/drawing/2014/main" id="{E606F49C-3DC5-4CEB-8E63-655D631325A2}"/>
              </a:ext>
            </a:extLst>
          </p:cNvPr>
          <p:cNvGrpSpPr/>
          <p:nvPr/>
        </p:nvGrpSpPr>
        <p:grpSpPr>
          <a:xfrm>
            <a:off x="236603" y="1560890"/>
            <a:ext cx="5540613" cy="3670067"/>
            <a:chOff x="236603" y="1560890"/>
            <a:chExt cx="5540613" cy="3670067"/>
          </a:xfrm>
        </p:grpSpPr>
        <p:pic>
          <p:nvPicPr>
            <p:cNvPr id="47" name="Segnaposto immagine 4">
              <a:extLst>
                <a:ext uri="{FF2B5EF4-FFF2-40B4-BE49-F238E27FC236}">
                  <a16:creationId xmlns:a16="http://schemas.microsoft.com/office/drawing/2014/main" id="{811170D4-3086-41BF-B011-ACA896D40AD1}"/>
                </a:ext>
              </a:extLst>
            </p:cNvPr>
            <p:cNvPicPr>
              <a:picLocks noChangeAspect="1"/>
            </p:cNvPicPr>
            <p:nvPr/>
          </p:nvPicPr>
          <p:blipFill rotWithShape="1">
            <a:blip r:embed="rId4"/>
            <a:srcRect l="17471" t="49985" r="17471" b="18275"/>
            <a:stretch/>
          </p:blipFill>
          <p:spPr>
            <a:xfrm>
              <a:off x="1883406" y="1560890"/>
              <a:ext cx="1504641" cy="489175"/>
            </a:xfrm>
            <a:prstGeom prst="rect">
              <a:avLst/>
            </a:prstGeom>
          </p:spPr>
        </p:pic>
        <p:sp>
          <p:nvSpPr>
            <p:cNvPr id="64" name="CasellaDiTesto 63">
              <a:extLst>
                <a:ext uri="{FF2B5EF4-FFF2-40B4-BE49-F238E27FC236}">
                  <a16:creationId xmlns:a16="http://schemas.microsoft.com/office/drawing/2014/main" id="{F2454B8C-629D-4C19-B14A-A6E9E8CDCBE1}"/>
                </a:ext>
              </a:extLst>
            </p:cNvPr>
            <p:cNvSpPr txBox="1"/>
            <p:nvPr/>
          </p:nvSpPr>
          <p:spPr>
            <a:xfrm>
              <a:off x="1764266" y="2063887"/>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p>
          </p:txBody>
        </p:sp>
        <p:pic>
          <p:nvPicPr>
            <p:cNvPr id="69" name="Segnaposto immagine 5" descr="Numeri 3D in bianco e arancione">
              <a:extLst>
                <a:ext uri="{FF2B5EF4-FFF2-40B4-BE49-F238E27FC236}">
                  <a16:creationId xmlns:a16="http://schemas.microsoft.com/office/drawing/2014/main" id="{C01E9C63-53E0-4787-9F16-459939BF22A9}"/>
                </a:ext>
              </a:extLst>
            </p:cNvPr>
            <p:cNvPicPr>
              <a:picLocks noChangeAspect="1"/>
            </p:cNvPicPr>
            <p:nvPr/>
          </p:nvPicPr>
          <p:blipFill rotWithShape="1">
            <a:blip r:embed="rId5"/>
            <a:srcRect l="36687" r="28450" b="81062"/>
            <a:stretch/>
          </p:blipFill>
          <p:spPr>
            <a:xfrm>
              <a:off x="3867104" y="1574287"/>
              <a:ext cx="1602510" cy="489600"/>
            </a:xfrm>
            <a:prstGeom prst="rect">
              <a:avLst/>
            </a:prstGeom>
          </p:spPr>
        </p:pic>
        <p:sp>
          <p:nvSpPr>
            <p:cNvPr id="70" name="CasellaDiTesto 69">
              <a:extLst>
                <a:ext uri="{FF2B5EF4-FFF2-40B4-BE49-F238E27FC236}">
                  <a16:creationId xmlns:a16="http://schemas.microsoft.com/office/drawing/2014/main" id="{78236044-B772-49AC-9AEC-56327BDAC593}"/>
                </a:ext>
              </a:extLst>
            </p:cNvPr>
            <p:cNvSpPr txBox="1"/>
            <p:nvPr/>
          </p:nvSpPr>
          <p:spPr>
            <a:xfrm>
              <a:off x="3877852" y="2055724"/>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p>
          </p:txBody>
        </p:sp>
        <p:sp>
          <p:nvSpPr>
            <p:cNvPr id="72" name="CasellaDiTesto 71">
              <a:extLst>
                <a:ext uri="{FF2B5EF4-FFF2-40B4-BE49-F238E27FC236}">
                  <a16:creationId xmlns:a16="http://schemas.microsoft.com/office/drawing/2014/main" id="{603A74BA-70C7-440C-BC6D-4083652FD981}"/>
                </a:ext>
              </a:extLst>
            </p:cNvPr>
            <p:cNvSpPr txBox="1"/>
            <p:nvPr/>
          </p:nvSpPr>
          <p:spPr>
            <a:xfrm>
              <a:off x="2159388" y="2676607"/>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186,02</a:t>
              </a:r>
            </a:p>
          </p:txBody>
        </p:sp>
        <p:sp>
          <p:nvSpPr>
            <p:cNvPr id="73" name="CasellaDiTesto 72">
              <a:extLst>
                <a:ext uri="{FF2B5EF4-FFF2-40B4-BE49-F238E27FC236}">
                  <a16:creationId xmlns:a16="http://schemas.microsoft.com/office/drawing/2014/main" id="{B5D32436-A322-44A2-98AA-5FC4212F5CA3}"/>
                </a:ext>
              </a:extLst>
            </p:cNvPr>
            <p:cNvSpPr txBox="1"/>
            <p:nvPr/>
          </p:nvSpPr>
          <p:spPr>
            <a:xfrm>
              <a:off x="2159388" y="3621886"/>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186,53</a:t>
              </a:r>
            </a:p>
          </p:txBody>
        </p:sp>
        <p:sp>
          <p:nvSpPr>
            <p:cNvPr id="74" name="CasellaDiTesto 73">
              <a:extLst>
                <a:ext uri="{FF2B5EF4-FFF2-40B4-BE49-F238E27FC236}">
                  <a16:creationId xmlns:a16="http://schemas.microsoft.com/office/drawing/2014/main" id="{31AF446B-74A5-4AA7-838A-A3B9BF0EEE66}"/>
                </a:ext>
              </a:extLst>
            </p:cNvPr>
            <p:cNvSpPr txBox="1"/>
            <p:nvPr/>
          </p:nvSpPr>
          <p:spPr>
            <a:xfrm>
              <a:off x="2159388" y="4541412"/>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192,85</a:t>
              </a:r>
            </a:p>
          </p:txBody>
        </p:sp>
        <p:sp>
          <p:nvSpPr>
            <p:cNvPr id="76" name="CasellaDiTesto 75">
              <a:extLst>
                <a:ext uri="{FF2B5EF4-FFF2-40B4-BE49-F238E27FC236}">
                  <a16:creationId xmlns:a16="http://schemas.microsoft.com/office/drawing/2014/main" id="{56B34224-2ED3-44E3-B75C-5E912E106E1A}"/>
                </a:ext>
              </a:extLst>
            </p:cNvPr>
            <p:cNvSpPr txBox="1"/>
            <p:nvPr/>
          </p:nvSpPr>
          <p:spPr>
            <a:xfrm>
              <a:off x="4272974" y="2676607"/>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181,41</a:t>
              </a:r>
            </a:p>
          </p:txBody>
        </p:sp>
        <p:sp>
          <p:nvSpPr>
            <p:cNvPr id="77" name="CasellaDiTesto 76">
              <a:extLst>
                <a:ext uri="{FF2B5EF4-FFF2-40B4-BE49-F238E27FC236}">
                  <a16:creationId xmlns:a16="http://schemas.microsoft.com/office/drawing/2014/main" id="{C182C355-D122-4EDA-9AF5-B930C7E39FEF}"/>
                </a:ext>
              </a:extLst>
            </p:cNvPr>
            <p:cNvSpPr txBox="1"/>
            <p:nvPr/>
          </p:nvSpPr>
          <p:spPr>
            <a:xfrm>
              <a:off x="4272974" y="3661076"/>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182,85</a:t>
              </a:r>
            </a:p>
          </p:txBody>
        </p:sp>
        <p:sp>
          <p:nvSpPr>
            <p:cNvPr id="78" name="CasellaDiTesto 77">
              <a:extLst>
                <a:ext uri="{FF2B5EF4-FFF2-40B4-BE49-F238E27FC236}">
                  <a16:creationId xmlns:a16="http://schemas.microsoft.com/office/drawing/2014/main" id="{E082EBBD-1AAD-44DD-A053-DC8DB666BB72}"/>
                </a:ext>
              </a:extLst>
            </p:cNvPr>
            <p:cNvSpPr txBox="1"/>
            <p:nvPr/>
          </p:nvSpPr>
          <p:spPr>
            <a:xfrm>
              <a:off x="4272974" y="4543708"/>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190,71</a:t>
              </a:r>
            </a:p>
          </p:txBody>
        </p:sp>
        <p:cxnSp>
          <p:nvCxnSpPr>
            <p:cNvPr id="79" name="Connettore diritto 78">
              <a:extLst>
                <a:ext uri="{FF2B5EF4-FFF2-40B4-BE49-F238E27FC236}">
                  <a16:creationId xmlns:a16="http://schemas.microsoft.com/office/drawing/2014/main" id="{E6E67291-B998-4DCA-8109-1FB5A0276A7B}"/>
                </a:ext>
              </a:extLst>
            </p:cNvPr>
            <p:cNvCxnSpPr>
              <a:cxnSpLocks/>
            </p:cNvCxnSpPr>
            <p:nvPr/>
          </p:nvCxnSpPr>
          <p:spPr>
            <a:xfrm>
              <a:off x="282402" y="5230957"/>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4F69FD3F-C23F-482E-AB73-7E93A1E87C3C}"/>
                </a:ext>
              </a:extLst>
            </p:cNvPr>
            <p:cNvCxnSpPr>
              <a:cxnSpLocks/>
            </p:cNvCxnSpPr>
            <p:nvPr/>
          </p:nvCxnSpPr>
          <p:spPr>
            <a:xfrm>
              <a:off x="265716" y="4215810"/>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4A647F16-47CC-44BA-8349-C708643E6B68}"/>
                </a:ext>
              </a:extLst>
            </p:cNvPr>
            <p:cNvCxnSpPr>
              <a:cxnSpLocks/>
            </p:cNvCxnSpPr>
            <p:nvPr/>
          </p:nvCxnSpPr>
          <p:spPr>
            <a:xfrm>
              <a:off x="338085" y="3283688"/>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3E1EF6B6-9D3A-43BA-BF2A-8E1C00507B0C}"/>
                </a:ext>
              </a:extLst>
            </p:cNvPr>
            <p:cNvCxnSpPr>
              <a:cxnSpLocks/>
            </p:cNvCxnSpPr>
            <p:nvPr/>
          </p:nvCxnSpPr>
          <p:spPr>
            <a:xfrm>
              <a:off x="366544" y="2356629"/>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pic>
          <p:nvPicPr>
            <p:cNvPr id="61" name="Immagine 60">
              <a:extLst>
                <a:ext uri="{FF2B5EF4-FFF2-40B4-BE49-F238E27FC236}">
                  <a16:creationId xmlns:a16="http://schemas.microsoft.com/office/drawing/2014/main" id="{D1F6C8C3-632E-4666-99E6-C961B78E2EFE}"/>
                </a:ext>
              </a:extLst>
            </p:cNvPr>
            <p:cNvPicPr>
              <a:picLocks noChangeAspect="1"/>
            </p:cNvPicPr>
            <p:nvPr/>
          </p:nvPicPr>
          <p:blipFill>
            <a:blip r:embed="rId6"/>
            <a:stretch>
              <a:fillRect/>
            </a:stretch>
          </p:blipFill>
          <p:spPr>
            <a:xfrm>
              <a:off x="724937" y="2386473"/>
              <a:ext cx="621412" cy="684000"/>
            </a:xfrm>
            <a:prstGeom prst="rect">
              <a:avLst/>
            </a:prstGeom>
          </p:spPr>
        </p:pic>
        <p:pic>
          <p:nvPicPr>
            <p:cNvPr id="62" name="Immagine 61">
              <a:extLst>
                <a:ext uri="{FF2B5EF4-FFF2-40B4-BE49-F238E27FC236}">
                  <a16:creationId xmlns:a16="http://schemas.microsoft.com/office/drawing/2014/main" id="{5885FD90-0677-451B-9F48-447308A766D7}"/>
                </a:ext>
              </a:extLst>
            </p:cNvPr>
            <p:cNvPicPr>
              <a:picLocks noChangeAspect="1"/>
            </p:cNvPicPr>
            <p:nvPr/>
          </p:nvPicPr>
          <p:blipFill>
            <a:blip r:embed="rId7"/>
            <a:stretch>
              <a:fillRect/>
            </a:stretch>
          </p:blipFill>
          <p:spPr>
            <a:xfrm>
              <a:off x="724938" y="3337502"/>
              <a:ext cx="621411" cy="684000"/>
            </a:xfrm>
            <a:prstGeom prst="rect">
              <a:avLst/>
            </a:prstGeom>
          </p:spPr>
        </p:pic>
        <p:pic>
          <p:nvPicPr>
            <p:cNvPr id="63" name="Immagine 62">
              <a:extLst>
                <a:ext uri="{FF2B5EF4-FFF2-40B4-BE49-F238E27FC236}">
                  <a16:creationId xmlns:a16="http://schemas.microsoft.com/office/drawing/2014/main" id="{DFA0646A-1149-4E1F-989A-A7E226251E56}"/>
                </a:ext>
              </a:extLst>
            </p:cNvPr>
            <p:cNvPicPr>
              <a:picLocks noChangeAspect="1"/>
            </p:cNvPicPr>
            <p:nvPr/>
          </p:nvPicPr>
          <p:blipFill rotWithShape="1">
            <a:blip r:embed="rId8" cstate="print">
              <a:clrChange>
                <a:clrFrom>
                  <a:srgbClr val="F2F7FD"/>
                </a:clrFrom>
                <a:clrTo>
                  <a:srgbClr val="F2F7FD">
                    <a:alpha val="0"/>
                  </a:srgbClr>
                </a:clrTo>
              </a:clrChange>
              <a:extLst>
                <a:ext uri="{28A0092B-C50C-407E-A947-70E740481C1C}">
                  <a14:useLocalDpi xmlns:a14="http://schemas.microsoft.com/office/drawing/2010/main" val="0"/>
                </a:ext>
              </a:extLst>
            </a:blip>
            <a:srcRect l="76905" t="9472" r="9876" b="41402"/>
            <a:stretch/>
          </p:blipFill>
          <p:spPr>
            <a:xfrm>
              <a:off x="688394" y="4266530"/>
              <a:ext cx="694498" cy="684000"/>
            </a:xfrm>
            <a:prstGeom prst="rect">
              <a:avLst/>
            </a:prstGeom>
          </p:spPr>
        </p:pic>
        <p:sp>
          <p:nvSpPr>
            <p:cNvPr id="55" name="CasellaDiTesto 54">
              <a:extLst>
                <a:ext uri="{FF2B5EF4-FFF2-40B4-BE49-F238E27FC236}">
                  <a16:creationId xmlns:a16="http://schemas.microsoft.com/office/drawing/2014/main" id="{64915F83-CD2E-41ED-8596-B1AF1B5AE5A3}"/>
                </a:ext>
              </a:extLst>
            </p:cNvPr>
            <p:cNvSpPr txBox="1"/>
            <p:nvPr/>
          </p:nvSpPr>
          <p:spPr>
            <a:xfrm>
              <a:off x="236603" y="3009783"/>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Regione Calabria</a:t>
              </a:r>
            </a:p>
          </p:txBody>
        </p:sp>
        <p:sp>
          <p:nvSpPr>
            <p:cNvPr id="56" name="CasellaDiTesto 55">
              <a:extLst>
                <a:ext uri="{FF2B5EF4-FFF2-40B4-BE49-F238E27FC236}">
                  <a16:creationId xmlns:a16="http://schemas.microsoft.com/office/drawing/2014/main" id="{30F03CD9-5ECE-44AC-9CF3-C760745F2AEC}"/>
                </a:ext>
              </a:extLst>
            </p:cNvPr>
            <p:cNvSpPr txBox="1"/>
            <p:nvPr/>
          </p:nvSpPr>
          <p:spPr>
            <a:xfrm>
              <a:off x="236603" y="4003697"/>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Mezzogiorno</a:t>
              </a:r>
            </a:p>
          </p:txBody>
        </p:sp>
        <p:sp>
          <p:nvSpPr>
            <p:cNvPr id="57" name="CasellaDiTesto 56">
              <a:extLst>
                <a:ext uri="{FF2B5EF4-FFF2-40B4-BE49-F238E27FC236}">
                  <a16:creationId xmlns:a16="http://schemas.microsoft.com/office/drawing/2014/main" id="{4B46E7E9-FAE9-4949-96E3-DB24186DFB41}"/>
                </a:ext>
              </a:extLst>
            </p:cNvPr>
            <p:cNvSpPr txBox="1"/>
            <p:nvPr/>
          </p:nvSpPr>
          <p:spPr>
            <a:xfrm>
              <a:off x="236603" y="4943204"/>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a:t>
              </a:r>
            </a:p>
          </p:txBody>
        </p:sp>
      </p:grpSp>
      <p:sp>
        <p:nvSpPr>
          <p:cNvPr id="99" name="CasellaDiTesto 98">
            <a:extLst>
              <a:ext uri="{FF2B5EF4-FFF2-40B4-BE49-F238E27FC236}">
                <a16:creationId xmlns:a16="http://schemas.microsoft.com/office/drawing/2014/main" id="{F88E7277-062F-4899-9D9A-6DFCCB0F9CD2}"/>
              </a:ext>
            </a:extLst>
          </p:cNvPr>
          <p:cNvSpPr txBox="1"/>
          <p:nvPr/>
        </p:nvSpPr>
        <p:spPr>
          <a:xfrm>
            <a:off x="288344" y="5407938"/>
            <a:ext cx="5442301" cy="1077218"/>
          </a:xfrm>
          <a:prstGeom prst="rect">
            <a:avLst/>
          </a:prstGeom>
          <a:solidFill>
            <a:srgbClr val="C7E1F4"/>
          </a:solidFill>
          <a:ln>
            <a:solidFill>
              <a:srgbClr val="C7E1F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GAP DELLA REGIONE CALABRIA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7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-6,83 punti </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rispetto al punteggio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- 9,30 punti</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rispetto al punto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p:txBody>
      </p:sp>
      <p:grpSp>
        <p:nvGrpSpPr>
          <p:cNvPr id="101" name="Gruppo 100">
            <a:extLst>
              <a:ext uri="{FF2B5EF4-FFF2-40B4-BE49-F238E27FC236}">
                <a16:creationId xmlns:a16="http://schemas.microsoft.com/office/drawing/2014/main" id="{9E13AB2B-B083-48AE-BCC5-277B006A6CBA}"/>
              </a:ext>
            </a:extLst>
          </p:cNvPr>
          <p:cNvGrpSpPr/>
          <p:nvPr/>
        </p:nvGrpSpPr>
        <p:grpSpPr>
          <a:xfrm>
            <a:off x="6161950" y="1593966"/>
            <a:ext cx="5540613" cy="3670067"/>
            <a:chOff x="236603" y="1560890"/>
            <a:chExt cx="5540613" cy="3670067"/>
          </a:xfrm>
        </p:grpSpPr>
        <p:pic>
          <p:nvPicPr>
            <p:cNvPr id="102" name="Segnaposto immagine 4">
              <a:extLst>
                <a:ext uri="{FF2B5EF4-FFF2-40B4-BE49-F238E27FC236}">
                  <a16:creationId xmlns:a16="http://schemas.microsoft.com/office/drawing/2014/main" id="{24E564EA-0CF7-4598-A933-D2A394B0FD46}"/>
                </a:ext>
              </a:extLst>
            </p:cNvPr>
            <p:cNvPicPr>
              <a:picLocks noChangeAspect="1"/>
            </p:cNvPicPr>
            <p:nvPr/>
          </p:nvPicPr>
          <p:blipFill rotWithShape="1">
            <a:blip r:embed="rId4"/>
            <a:srcRect l="17471" t="49985" r="17471" b="18275"/>
            <a:stretch/>
          </p:blipFill>
          <p:spPr>
            <a:xfrm>
              <a:off x="1883406" y="1560890"/>
              <a:ext cx="1504641" cy="489175"/>
            </a:xfrm>
            <a:prstGeom prst="rect">
              <a:avLst/>
            </a:prstGeom>
          </p:spPr>
        </p:pic>
        <p:sp>
          <p:nvSpPr>
            <p:cNvPr id="116" name="CasellaDiTesto 115">
              <a:extLst>
                <a:ext uri="{FF2B5EF4-FFF2-40B4-BE49-F238E27FC236}">
                  <a16:creationId xmlns:a16="http://schemas.microsoft.com/office/drawing/2014/main" id="{7757F058-A976-437F-9CA3-1503E461050D}"/>
                </a:ext>
              </a:extLst>
            </p:cNvPr>
            <p:cNvSpPr txBox="1"/>
            <p:nvPr/>
          </p:nvSpPr>
          <p:spPr>
            <a:xfrm>
              <a:off x="1764266" y="2063887"/>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p>
          </p:txBody>
        </p:sp>
        <p:pic>
          <p:nvPicPr>
            <p:cNvPr id="120" name="Segnaposto immagine 5" descr="Numeri 3D in bianco e arancione">
              <a:extLst>
                <a:ext uri="{FF2B5EF4-FFF2-40B4-BE49-F238E27FC236}">
                  <a16:creationId xmlns:a16="http://schemas.microsoft.com/office/drawing/2014/main" id="{DA7626AE-6E34-47F3-8734-6C3222FCB312}"/>
                </a:ext>
              </a:extLst>
            </p:cNvPr>
            <p:cNvPicPr>
              <a:picLocks noChangeAspect="1"/>
            </p:cNvPicPr>
            <p:nvPr/>
          </p:nvPicPr>
          <p:blipFill rotWithShape="1">
            <a:blip r:embed="rId5"/>
            <a:srcRect l="36687" r="28450" b="81062"/>
            <a:stretch/>
          </p:blipFill>
          <p:spPr>
            <a:xfrm>
              <a:off x="3867104" y="1574287"/>
              <a:ext cx="1602510" cy="489600"/>
            </a:xfrm>
            <a:prstGeom prst="rect">
              <a:avLst/>
            </a:prstGeom>
          </p:spPr>
        </p:pic>
        <p:sp>
          <p:nvSpPr>
            <p:cNvPr id="121" name="CasellaDiTesto 120">
              <a:extLst>
                <a:ext uri="{FF2B5EF4-FFF2-40B4-BE49-F238E27FC236}">
                  <a16:creationId xmlns:a16="http://schemas.microsoft.com/office/drawing/2014/main" id="{99C08CCA-B858-43A2-82F8-360AF472D419}"/>
                </a:ext>
              </a:extLst>
            </p:cNvPr>
            <p:cNvSpPr txBox="1"/>
            <p:nvPr/>
          </p:nvSpPr>
          <p:spPr>
            <a:xfrm>
              <a:off x="3877852" y="2055724"/>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p>
          </p:txBody>
        </p:sp>
        <p:sp>
          <p:nvSpPr>
            <p:cNvPr id="122" name="CasellaDiTesto 121">
              <a:extLst>
                <a:ext uri="{FF2B5EF4-FFF2-40B4-BE49-F238E27FC236}">
                  <a16:creationId xmlns:a16="http://schemas.microsoft.com/office/drawing/2014/main" id="{2A7B6460-50B7-4208-AAEF-45F1F40006FC}"/>
                </a:ext>
              </a:extLst>
            </p:cNvPr>
            <p:cNvSpPr txBox="1"/>
            <p:nvPr/>
          </p:nvSpPr>
          <p:spPr>
            <a:xfrm>
              <a:off x="2159388" y="2678150"/>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186,52</a:t>
              </a:r>
            </a:p>
          </p:txBody>
        </p:sp>
        <p:sp>
          <p:nvSpPr>
            <p:cNvPr id="123" name="CasellaDiTesto 122">
              <a:extLst>
                <a:ext uri="{FF2B5EF4-FFF2-40B4-BE49-F238E27FC236}">
                  <a16:creationId xmlns:a16="http://schemas.microsoft.com/office/drawing/2014/main" id="{A59B83D4-1DB5-44CE-8558-3135F7D3B215}"/>
                </a:ext>
              </a:extLst>
            </p:cNvPr>
            <p:cNvSpPr txBox="1"/>
            <p:nvPr/>
          </p:nvSpPr>
          <p:spPr>
            <a:xfrm>
              <a:off x="2159388" y="3617558"/>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187,24</a:t>
              </a:r>
            </a:p>
          </p:txBody>
        </p:sp>
        <p:sp>
          <p:nvSpPr>
            <p:cNvPr id="124" name="CasellaDiTesto 123">
              <a:extLst>
                <a:ext uri="{FF2B5EF4-FFF2-40B4-BE49-F238E27FC236}">
                  <a16:creationId xmlns:a16="http://schemas.microsoft.com/office/drawing/2014/main" id="{5C545713-5910-4998-A919-90D650D6C151}"/>
                </a:ext>
              </a:extLst>
            </p:cNvPr>
            <p:cNvSpPr txBox="1"/>
            <p:nvPr/>
          </p:nvSpPr>
          <p:spPr>
            <a:xfrm>
              <a:off x="2159388" y="4506843"/>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196,56</a:t>
              </a:r>
            </a:p>
          </p:txBody>
        </p:sp>
        <p:sp>
          <p:nvSpPr>
            <p:cNvPr id="125" name="CasellaDiTesto 124">
              <a:extLst>
                <a:ext uri="{FF2B5EF4-FFF2-40B4-BE49-F238E27FC236}">
                  <a16:creationId xmlns:a16="http://schemas.microsoft.com/office/drawing/2014/main" id="{3D50CEFB-18FD-4359-81BA-C053C40C3B30}"/>
                </a:ext>
              </a:extLst>
            </p:cNvPr>
            <p:cNvSpPr txBox="1"/>
            <p:nvPr/>
          </p:nvSpPr>
          <p:spPr>
            <a:xfrm>
              <a:off x="4272974" y="2678150"/>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178,21</a:t>
              </a:r>
            </a:p>
          </p:txBody>
        </p:sp>
        <p:sp>
          <p:nvSpPr>
            <p:cNvPr id="126" name="CasellaDiTesto 125">
              <a:extLst>
                <a:ext uri="{FF2B5EF4-FFF2-40B4-BE49-F238E27FC236}">
                  <a16:creationId xmlns:a16="http://schemas.microsoft.com/office/drawing/2014/main" id="{E63B51CC-8E4B-4A35-BC13-DA31E9F97023}"/>
                </a:ext>
              </a:extLst>
            </p:cNvPr>
            <p:cNvSpPr txBox="1"/>
            <p:nvPr/>
          </p:nvSpPr>
          <p:spPr>
            <a:xfrm>
              <a:off x="4272974" y="3617558"/>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178,92</a:t>
              </a:r>
            </a:p>
          </p:txBody>
        </p:sp>
        <p:sp>
          <p:nvSpPr>
            <p:cNvPr id="127" name="CasellaDiTesto 126">
              <a:extLst>
                <a:ext uri="{FF2B5EF4-FFF2-40B4-BE49-F238E27FC236}">
                  <a16:creationId xmlns:a16="http://schemas.microsoft.com/office/drawing/2014/main" id="{302DC604-A9D4-4D61-BA1F-63251882B0E7}"/>
                </a:ext>
              </a:extLst>
            </p:cNvPr>
            <p:cNvSpPr txBox="1"/>
            <p:nvPr/>
          </p:nvSpPr>
          <p:spPr>
            <a:xfrm>
              <a:off x="4272974" y="4506843"/>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193,86</a:t>
              </a:r>
            </a:p>
          </p:txBody>
        </p:sp>
        <p:cxnSp>
          <p:nvCxnSpPr>
            <p:cNvPr id="128" name="Connettore diritto 127">
              <a:extLst>
                <a:ext uri="{FF2B5EF4-FFF2-40B4-BE49-F238E27FC236}">
                  <a16:creationId xmlns:a16="http://schemas.microsoft.com/office/drawing/2014/main" id="{21A0D81B-45A8-4030-83A2-0A4907C33DDD}"/>
                </a:ext>
              </a:extLst>
            </p:cNvPr>
            <p:cNvCxnSpPr>
              <a:cxnSpLocks/>
            </p:cNvCxnSpPr>
            <p:nvPr/>
          </p:nvCxnSpPr>
          <p:spPr>
            <a:xfrm>
              <a:off x="282402" y="5230957"/>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A5DAA083-B3AD-4C31-ABDE-2B7AC8713723}"/>
                </a:ext>
              </a:extLst>
            </p:cNvPr>
            <p:cNvCxnSpPr>
              <a:cxnSpLocks/>
            </p:cNvCxnSpPr>
            <p:nvPr/>
          </p:nvCxnSpPr>
          <p:spPr>
            <a:xfrm>
              <a:off x="265716" y="4215810"/>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B7503245-C231-43E4-B063-949454C160F4}"/>
                </a:ext>
              </a:extLst>
            </p:cNvPr>
            <p:cNvCxnSpPr>
              <a:cxnSpLocks/>
            </p:cNvCxnSpPr>
            <p:nvPr/>
          </p:nvCxnSpPr>
          <p:spPr>
            <a:xfrm>
              <a:off x="338085" y="3283688"/>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E0EDD8AE-F335-4E06-ABC1-1BE829B25062}"/>
                </a:ext>
              </a:extLst>
            </p:cNvPr>
            <p:cNvCxnSpPr>
              <a:cxnSpLocks/>
            </p:cNvCxnSpPr>
            <p:nvPr/>
          </p:nvCxnSpPr>
          <p:spPr>
            <a:xfrm>
              <a:off x="366544" y="2356629"/>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pic>
          <p:nvPicPr>
            <p:cNvPr id="132" name="Immagine 131">
              <a:extLst>
                <a:ext uri="{FF2B5EF4-FFF2-40B4-BE49-F238E27FC236}">
                  <a16:creationId xmlns:a16="http://schemas.microsoft.com/office/drawing/2014/main" id="{EDF2F6AF-87F5-4117-B690-E6642354D91E}"/>
                </a:ext>
              </a:extLst>
            </p:cNvPr>
            <p:cNvPicPr>
              <a:picLocks noChangeAspect="1"/>
            </p:cNvPicPr>
            <p:nvPr/>
          </p:nvPicPr>
          <p:blipFill>
            <a:blip r:embed="rId6"/>
            <a:stretch>
              <a:fillRect/>
            </a:stretch>
          </p:blipFill>
          <p:spPr>
            <a:xfrm>
              <a:off x="724937" y="2386473"/>
              <a:ext cx="621412" cy="684000"/>
            </a:xfrm>
            <a:prstGeom prst="rect">
              <a:avLst/>
            </a:prstGeom>
          </p:spPr>
        </p:pic>
        <p:pic>
          <p:nvPicPr>
            <p:cNvPr id="133" name="Immagine 132">
              <a:extLst>
                <a:ext uri="{FF2B5EF4-FFF2-40B4-BE49-F238E27FC236}">
                  <a16:creationId xmlns:a16="http://schemas.microsoft.com/office/drawing/2014/main" id="{D97F4E2D-390E-40B8-8F38-97FDAACBA765}"/>
                </a:ext>
              </a:extLst>
            </p:cNvPr>
            <p:cNvPicPr>
              <a:picLocks noChangeAspect="1"/>
            </p:cNvPicPr>
            <p:nvPr/>
          </p:nvPicPr>
          <p:blipFill>
            <a:blip r:embed="rId7"/>
            <a:stretch>
              <a:fillRect/>
            </a:stretch>
          </p:blipFill>
          <p:spPr>
            <a:xfrm>
              <a:off x="724938" y="3337502"/>
              <a:ext cx="621411" cy="684000"/>
            </a:xfrm>
            <a:prstGeom prst="rect">
              <a:avLst/>
            </a:prstGeom>
          </p:spPr>
        </p:pic>
        <p:pic>
          <p:nvPicPr>
            <p:cNvPr id="134" name="Immagine 133">
              <a:extLst>
                <a:ext uri="{FF2B5EF4-FFF2-40B4-BE49-F238E27FC236}">
                  <a16:creationId xmlns:a16="http://schemas.microsoft.com/office/drawing/2014/main" id="{5D96F42B-170E-43A7-8202-A389667EA30B}"/>
                </a:ext>
              </a:extLst>
            </p:cNvPr>
            <p:cNvPicPr>
              <a:picLocks noChangeAspect="1"/>
            </p:cNvPicPr>
            <p:nvPr/>
          </p:nvPicPr>
          <p:blipFill rotWithShape="1">
            <a:blip r:embed="rId8" cstate="print">
              <a:clrChange>
                <a:clrFrom>
                  <a:srgbClr val="F2F7FD"/>
                </a:clrFrom>
                <a:clrTo>
                  <a:srgbClr val="F2F7FD">
                    <a:alpha val="0"/>
                  </a:srgbClr>
                </a:clrTo>
              </a:clrChange>
              <a:extLst>
                <a:ext uri="{28A0092B-C50C-407E-A947-70E740481C1C}">
                  <a14:useLocalDpi xmlns:a14="http://schemas.microsoft.com/office/drawing/2010/main" val="0"/>
                </a:ext>
              </a:extLst>
            </a:blip>
            <a:srcRect l="76905" t="9472" r="9876" b="41402"/>
            <a:stretch/>
          </p:blipFill>
          <p:spPr>
            <a:xfrm>
              <a:off x="688394" y="4266530"/>
              <a:ext cx="694498" cy="684000"/>
            </a:xfrm>
            <a:prstGeom prst="rect">
              <a:avLst/>
            </a:prstGeom>
          </p:spPr>
        </p:pic>
        <p:sp>
          <p:nvSpPr>
            <p:cNvPr id="135" name="CasellaDiTesto 134">
              <a:extLst>
                <a:ext uri="{FF2B5EF4-FFF2-40B4-BE49-F238E27FC236}">
                  <a16:creationId xmlns:a16="http://schemas.microsoft.com/office/drawing/2014/main" id="{07C157C2-963A-4B81-B2FD-8CED4A9FEA92}"/>
                </a:ext>
              </a:extLst>
            </p:cNvPr>
            <p:cNvSpPr txBox="1"/>
            <p:nvPr/>
          </p:nvSpPr>
          <p:spPr>
            <a:xfrm>
              <a:off x="236603" y="3009783"/>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Regione Calabria</a:t>
              </a:r>
            </a:p>
          </p:txBody>
        </p:sp>
        <p:sp>
          <p:nvSpPr>
            <p:cNvPr id="136" name="CasellaDiTesto 135">
              <a:extLst>
                <a:ext uri="{FF2B5EF4-FFF2-40B4-BE49-F238E27FC236}">
                  <a16:creationId xmlns:a16="http://schemas.microsoft.com/office/drawing/2014/main" id="{BE974887-E075-4259-8F23-4017F759D992}"/>
                </a:ext>
              </a:extLst>
            </p:cNvPr>
            <p:cNvSpPr txBox="1"/>
            <p:nvPr/>
          </p:nvSpPr>
          <p:spPr>
            <a:xfrm>
              <a:off x="236603" y="4003697"/>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Mezzogiorno</a:t>
              </a:r>
            </a:p>
          </p:txBody>
        </p:sp>
        <p:sp>
          <p:nvSpPr>
            <p:cNvPr id="137" name="CasellaDiTesto 136">
              <a:extLst>
                <a:ext uri="{FF2B5EF4-FFF2-40B4-BE49-F238E27FC236}">
                  <a16:creationId xmlns:a16="http://schemas.microsoft.com/office/drawing/2014/main" id="{35AACD07-B944-4CDA-A085-502263FDFC55}"/>
                </a:ext>
              </a:extLst>
            </p:cNvPr>
            <p:cNvSpPr txBox="1"/>
            <p:nvPr/>
          </p:nvSpPr>
          <p:spPr>
            <a:xfrm>
              <a:off x="236603" y="4943204"/>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a:t>
              </a:r>
            </a:p>
          </p:txBody>
        </p:sp>
      </p:grpSp>
      <p:sp>
        <p:nvSpPr>
          <p:cNvPr id="138" name="CasellaDiTesto 137">
            <a:extLst>
              <a:ext uri="{FF2B5EF4-FFF2-40B4-BE49-F238E27FC236}">
                <a16:creationId xmlns:a16="http://schemas.microsoft.com/office/drawing/2014/main" id="{AE7A5035-AECA-40E1-BBCE-286A4669DF60}"/>
              </a:ext>
            </a:extLst>
          </p:cNvPr>
          <p:cNvSpPr txBox="1"/>
          <p:nvPr/>
        </p:nvSpPr>
        <p:spPr>
          <a:xfrm>
            <a:off x="6231803" y="5398325"/>
            <a:ext cx="5442301" cy="1061829"/>
          </a:xfrm>
          <a:prstGeom prst="rect">
            <a:avLst/>
          </a:prstGeom>
          <a:solidFill>
            <a:srgbClr val="C7E1F4"/>
          </a:solidFill>
          <a:ln>
            <a:solidFill>
              <a:srgbClr val="C7E1F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GAP DELLA REGIONE CALABRIA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7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-10,04 punti </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rispetto al punteggio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-15,65 punti</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rispetto al punto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p:txBody>
      </p:sp>
      <p:sp>
        <p:nvSpPr>
          <p:cNvPr id="3" name="Rettangolo 2"/>
          <p:cNvSpPr/>
          <p:nvPr/>
        </p:nvSpPr>
        <p:spPr>
          <a:xfrm>
            <a:off x="3059236" y="369749"/>
            <a:ext cx="5429692" cy="461665"/>
          </a:xfrm>
          <a:prstGeom prst="rect">
            <a:avLst/>
          </a:prstGeom>
        </p:spPr>
        <p:txBody>
          <a:bodyPr wrap="none">
            <a:spAutoFit/>
          </a:bodyPr>
          <a:lstStyle/>
          <a:p>
            <a:pPr lvl="0" algn="ctr">
              <a:defRPr/>
            </a:pPr>
            <a:r>
              <a:rPr lang="it-IT" sz="2400" b="1" i="1" kern="0" spc="-45" dirty="0">
                <a:solidFill>
                  <a:srgbClr val="FFC000"/>
                </a:solidFill>
                <a:latin typeface="Trebuchet MS"/>
                <a:ea typeface="+mj-ea"/>
                <a:cs typeface="Trebuchet MS"/>
              </a:rPr>
              <a:t>RecAppCal</a:t>
            </a:r>
            <a:r>
              <a:rPr lang="it-IT" sz="2400" b="1" kern="0" spc="-45" dirty="0">
                <a:solidFill>
                  <a:srgbClr val="FFC000"/>
                </a:solidFill>
                <a:latin typeface="Trebuchet MS"/>
                <a:ea typeface="+mj-ea"/>
                <a:cs typeface="Trebuchet MS"/>
              </a:rPr>
              <a:t>: </a:t>
            </a:r>
            <a:r>
              <a:rPr lang="it-IT" sz="2400" b="1" kern="0" spc="-45" dirty="0">
                <a:solidFill>
                  <a:srgbClr val="FFC000"/>
                </a:solidFill>
                <a:latin typeface="Trebuchet MS"/>
                <a:ea typeface="+mj-ea"/>
              </a:rPr>
              <a:t>Divario di Apprendimento</a:t>
            </a:r>
            <a:endParaRPr kumimoji="0" lang="it-IT" sz="1800" b="0" i="0" u="none" strike="noStrike" kern="0" cap="none" spc="0" normalizeH="0" baseline="0" noProof="0" dirty="0">
              <a:ln>
                <a:noFill/>
              </a:ln>
              <a:solidFill>
                <a:sysClr val="windowText" lastClr="000000"/>
              </a:solidFill>
              <a:effectLst/>
              <a:uLnTx/>
              <a:uFillTx/>
            </a:endParaRPr>
          </a:p>
        </p:txBody>
      </p:sp>
      <p:graphicFrame>
        <p:nvGraphicFramePr>
          <p:cNvPr id="58" name="Tabella 11">
            <a:extLst>
              <a:ext uri="{FF2B5EF4-FFF2-40B4-BE49-F238E27FC236}">
                <a16:creationId xmlns:a16="http://schemas.microsoft.com/office/drawing/2014/main" id="{E792506E-18D6-4F66-9856-C1271BA38268}"/>
              </a:ext>
            </a:extLst>
          </p:cNvPr>
          <p:cNvGraphicFramePr>
            <a:graphicFrameLocks noGrp="1"/>
          </p:cNvGraphicFramePr>
          <p:nvPr>
            <p:extLst>
              <p:ext uri="{D42A27DB-BD31-4B8C-83A1-F6EECF244321}">
                <p14:modId xmlns:p14="http://schemas.microsoft.com/office/powerpoint/2010/main" val="3400420506"/>
              </p:ext>
            </p:extLst>
          </p:nvPr>
        </p:nvGraphicFramePr>
        <p:xfrm>
          <a:off x="1" y="3015"/>
          <a:ext cx="2389299" cy="830481"/>
        </p:xfrm>
        <a:graphic>
          <a:graphicData uri="http://schemas.openxmlformats.org/drawingml/2006/table">
            <a:tbl>
              <a:tblPr firstRow="1" bandRow="1">
                <a:tableStyleId>{2D5ABB26-0587-4C30-8999-92F81FD0307C}</a:tableStyleId>
              </a:tblPr>
              <a:tblGrid>
                <a:gridCol w="2389299">
                  <a:extLst>
                    <a:ext uri="{9D8B030D-6E8A-4147-A177-3AD203B41FA5}">
                      <a16:colId xmlns:a16="http://schemas.microsoft.com/office/drawing/2014/main" val="3652517094"/>
                    </a:ext>
                  </a:extLst>
                </a:gridCol>
              </a:tblGrid>
              <a:tr h="830481">
                <a:tc>
                  <a:txBody>
                    <a:bodyPr/>
                    <a:lstStyle/>
                    <a:p>
                      <a:pPr algn="ctr"/>
                      <a:r>
                        <a:rPr lang="it-IT" b="1" dirty="0">
                          <a:solidFill>
                            <a:schemeClr val="bg1"/>
                          </a:solidFill>
                          <a:latin typeface="Posterama" panose="020B0504020200020000" pitchFamily="34" charset="0"/>
                          <a:cs typeface="Posterama" panose="020B0504020200020000"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2D8C"/>
                    </a:solidFill>
                  </a:tcPr>
                </a:tc>
                <a:extLst>
                  <a:ext uri="{0D108BD9-81ED-4DB2-BD59-A6C34878D82A}">
                    <a16:rowId xmlns:a16="http://schemas.microsoft.com/office/drawing/2014/main" val="2977901544"/>
                  </a:ext>
                </a:extLst>
              </a:tr>
            </a:tbl>
          </a:graphicData>
        </a:graphic>
      </p:graphicFrame>
    </p:spTree>
    <p:extLst>
      <p:ext uri="{BB962C8B-B14F-4D97-AF65-F5344CB8AC3E}">
        <p14:creationId xmlns:p14="http://schemas.microsoft.com/office/powerpoint/2010/main" val="341171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olo 1">
            <a:extLst>
              <a:ext uri="{FF2B5EF4-FFF2-40B4-BE49-F238E27FC236}">
                <a16:creationId xmlns:a16="http://schemas.microsoft.com/office/drawing/2014/main" id="{B70D8A0D-0F80-B6D4-86E2-9578DE247956}"/>
              </a:ext>
            </a:extLst>
          </p:cNvPr>
          <p:cNvSpPr txBox="1">
            <a:spLocks/>
          </p:cNvSpPr>
          <p:nvPr/>
        </p:nvSpPr>
        <p:spPr>
          <a:xfrm>
            <a:off x="272545" y="938779"/>
            <a:ext cx="9718795"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5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3600" b="1" i="0" u="none" strike="noStrike" kern="1200" cap="none" spc="50" normalizeH="0" baseline="0" noProof="0" dirty="0">
              <a:ln>
                <a:noFill/>
              </a:ln>
              <a:solidFill>
                <a:srgbClr val="1D2D8C"/>
              </a:solidFill>
              <a:effectLst/>
              <a:uLnTx/>
              <a:uFillTx/>
              <a:latin typeface="Franklin Gothic Demi"/>
              <a:ea typeface="+mj-ea"/>
              <a:cs typeface="+mj-cs"/>
              <a:sym typeface="Arial"/>
            </a:endParaRPr>
          </a:p>
        </p:txBody>
      </p:sp>
      <p:grpSp>
        <p:nvGrpSpPr>
          <p:cNvPr id="52" name="Gruppo 51">
            <a:extLst>
              <a:ext uri="{FF2B5EF4-FFF2-40B4-BE49-F238E27FC236}">
                <a16:creationId xmlns:a16="http://schemas.microsoft.com/office/drawing/2014/main" id="{E96A2540-60F9-4023-8966-4597CF85355B}"/>
              </a:ext>
            </a:extLst>
          </p:cNvPr>
          <p:cNvGrpSpPr/>
          <p:nvPr/>
        </p:nvGrpSpPr>
        <p:grpSpPr>
          <a:xfrm>
            <a:off x="1" y="0"/>
            <a:ext cx="12192000" cy="846667"/>
            <a:chOff x="1" y="0"/>
            <a:chExt cx="12192000" cy="846667"/>
          </a:xfrm>
        </p:grpSpPr>
        <p:pic>
          <p:nvPicPr>
            <p:cNvPr id="53" name="Google Shape;108;p44">
              <a:extLst>
                <a:ext uri="{FF2B5EF4-FFF2-40B4-BE49-F238E27FC236}">
                  <a16:creationId xmlns:a16="http://schemas.microsoft.com/office/drawing/2014/main" id="{4860EE28-046C-49B9-9688-DDD0D731D0B6}"/>
                </a:ext>
              </a:extLst>
            </p:cNvPr>
            <p:cNvPicPr preferRelativeResize="0"/>
            <p:nvPr/>
          </p:nvPicPr>
          <p:blipFill rotWithShape="1">
            <a:blip r:embed="rId3">
              <a:alphaModFix/>
              <a:extLst>
                <a:ext uri="{28A0092B-C50C-407E-A947-70E740481C1C}">
                  <a14:useLocalDpi xmlns:a14="http://schemas.microsoft.com/office/drawing/2010/main"/>
                </a:ext>
              </a:extLst>
            </a:blip>
            <a:srcRect l="148" b="15209"/>
            <a:stretch/>
          </p:blipFill>
          <p:spPr>
            <a:xfrm>
              <a:off x="1" y="0"/>
              <a:ext cx="12192000" cy="846667"/>
            </a:xfrm>
            <a:prstGeom prst="rect">
              <a:avLst/>
            </a:prstGeom>
            <a:noFill/>
            <a:ln>
              <a:noFill/>
            </a:ln>
          </p:spPr>
        </p:pic>
        <p:sp>
          <p:nvSpPr>
            <p:cNvPr id="54" name="CasellaDiTesto 53">
              <a:extLst>
                <a:ext uri="{FF2B5EF4-FFF2-40B4-BE49-F238E27FC236}">
                  <a16:creationId xmlns:a16="http://schemas.microsoft.com/office/drawing/2014/main" id="{C5EA0B7C-5942-4219-88FD-68528B1B9BD6}"/>
                </a:ext>
              </a:extLst>
            </p:cNvPr>
            <p:cNvSpPr txBox="1"/>
            <p:nvPr/>
          </p:nvSpPr>
          <p:spPr>
            <a:xfrm>
              <a:off x="8186735" y="222201"/>
              <a:ext cx="3856383" cy="471528"/>
            </a:xfrm>
            <a:prstGeom prst="rect">
              <a:avLst/>
            </a:prstGeom>
            <a:solidFill>
              <a:srgbClr val="1D2D8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9" name="CasellaDiTesto 58">
            <a:extLst>
              <a:ext uri="{FF2B5EF4-FFF2-40B4-BE49-F238E27FC236}">
                <a16:creationId xmlns:a16="http://schemas.microsoft.com/office/drawing/2014/main" id="{63CA352B-B565-4443-AA5F-9057CE54BC7F}"/>
              </a:ext>
            </a:extLst>
          </p:cNvPr>
          <p:cNvSpPr txBox="1"/>
          <p:nvPr/>
        </p:nvSpPr>
        <p:spPr>
          <a:xfrm>
            <a:off x="87839" y="6485156"/>
            <a:ext cx="11719743" cy="312330"/>
          </a:xfrm>
          <a:prstGeom prst="rect">
            <a:avLst/>
          </a:prstGeom>
          <a:noFill/>
        </p:spPr>
        <p:txBody>
          <a:bodyPr wrap="square">
            <a:spAutoFit/>
          </a:bodyPr>
          <a:lstStyle/>
          <a:p>
            <a:pPr marL="540385" marR="0" lvl="0" indent="0" algn="r" defTabSz="914400" rtl="0" eaLnBrk="1" fontAlgn="auto" latinLnBrk="0" hangingPunct="1">
              <a:lnSpc>
                <a:spcPct val="130000"/>
              </a:lnSpc>
              <a:spcBef>
                <a:spcPts val="600"/>
              </a:spcBef>
              <a:spcAft>
                <a:spcPts val="1200"/>
              </a:spcAft>
              <a:buClr>
                <a:srgbClr val="000000"/>
              </a:buClr>
              <a:buSzTx/>
              <a:buFont typeface="Arial"/>
              <a:buNone/>
              <a:tabLst/>
              <a:defRPr/>
            </a:pPr>
            <a:r>
              <a:rPr kumimoji="0" lang="it-IT" sz="1200" b="0" i="1" u="none" strike="noStrike" kern="0" cap="none" spc="0" normalizeH="0" baseline="0" noProof="0" dirty="0">
                <a:ln>
                  <a:noFill/>
                </a:ln>
                <a:solidFill>
                  <a:srgbClr val="1D2D8C"/>
                </a:solidFill>
                <a:effectLst/>
                <a:uLnTx/>
                <a:uFillTx/>
                <a:latin typeface="Posterama" panose="020B0504020200020000" pitchFamily="34" charset="0"/>
                <a:ea typeface="Arial" panose="020B0604020202020204" pitchFamily="34" charset="0"/>
                <a:cs typeface="Posterama" panose="020B0504020200020000" pitchFamily="34" charset="0"/>
                <a:sym typeface="Arial"/>
              </a:rPr>
              <a:t>Fonte: elaborazioni Osservatorio Istruzione e Diritto allo Studio Regione Calabria su dati INVALSI</a:t>
            </a:r>
            <a:endParaRPr kumimoji="0" lang="it-IT" sz="2000" b="0" i="1" u="none" strike="noStrike" kern="0" cap="none" spc="0" normalizeH="0" baseline="0" noProof="0" dirty="0">
              <a:ln>
                <a:noFill/>
              </a:ln>
              <a:solidFill>
                <a:srgbClr val="1D2D8C"/>
              </a:solidFill>
              <a:effectLst/>
              <a:uLnTx/>
              <a:uFillTx/>
              <a:latin typeface="Posterama" panose="020B0504020200020000" pitchFamily="34" charset="0"/>
              <a:ea typeface="Arial" panose="020B0604020202020204" pitchFamily="34" charset="0"/>
              <a:cs typeface="Posterama" panose="020B0504020200020000" pitchFamily="34" charset="0"/>
              <a:sym typeface="Arial"/>
            </a:endParaRPr>
          </a:p>
        </p:txBody>
      </p:sp>
      <p:cxnSp>
        <p:nvCxnSpPr>
          <p:cNvPr id="82" name="Connettore diritto 81">
            <a:extLst>
              <a:ext uri="{FF2B5EF4-FFF2-40B4-BE49-F238E27FC236}">
                <a16:creationId xmlns:a16="http://schemas.microsoft.com/office/drawing/2014/main" id="{51569F6E-25E8-41BD-A1FD-77AAA1AFF090}"/>
              </a:ext>
            </a:extLst>
          </p:cNvPr>
          <p:cNvCxnSpPr>
            <a:cxnSpLocks/>
          </p:cNvCxnSpPr>
          <p:nvPr/>
        </p:nvCxnSpPr>
        <p:spPr>
          <a:xfrm flipV="1">
            <a:off x="3564556" y="1525380"/>
            <a:ext cx="0" cy="3674065"/>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sp>
        <p:nvSpPr>
          <p:cNvPr id="119" name="CasellaDiTesto 118">
            <a:extLst>
              <a:ext uri="{FF2B5EF4-FFF2-40B4-BE49-F238E27FC236}">
                <a16:creationId xmlns:a16="http://schemas.microsoft.com/office/drawing/2014/main" id="{6862B944-318A-4188-A13D-2B43977E9CAE}"/>
              </a:ext>
            </a:extLst>
          </p:cNvPr>
          <p:cNvSpPr txBox="1"/>
          <p:nvPr/>
        </p:nvSpPr>
        <p:spPr>
          <a:xfrm>
            <a:off x="7962101" y="462227"/>
            <a:ext cx="4058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600" b="0" i="1" u="none" strike="noStrike" kern="0" cap="none" spc="0" normalizeH="0" baseline="0" noProof="0" dirty="0">
                <a:ln>
                  <a:noFill/>
                </a:ln>
                <a:solidFill>
                  <a:srgbClr val="FFFFFF"/>
                </a:solidFill>
                <a:effectLst/>
                <a:uLnTx/>
                <a:uFillTx/>
                <a:latin typeface="Posterama" panose="020B0504020200020000" pitchFamily="34" charset="0"/>
                <a:cs typeface="Posterama" panose="020B0504020200020000" pitchFamily="34" charset="0"/>
                <a:sym typeface="Arial"/>
              </a:rPr>
              <a:t>Punteggio medio A.S. 2022/2023</a:t>
            </a:r>
          </a:p>
        </p:txBody>
      </p:sp>
      <p:grpSp>
        <p:nvGrpSpPr>
          <p:cNvPr id="14" name="Gruppo 13">
            <a:extLst>
              <a:ext uri="{FF2B5EF4-FFF2-40B4-BE49-F238E27FC236}">
                <a16:creationId xmlns:a16="http://schemas.microsoft.com/office/drawing/2014/main" id="{E606F49C-3DC5-4CEB-8E63-655D631325A2}"/>
              </a:ext>
            </a:extLst>
          </p:cNvPr>
          <p:cNvGrpSpPr/>
          <p:nvPr/>
        </p:nvGrpSpPr>
        <p:grpSpPr>
          <a:xfrm>
            <a:off x="236603" y="1560890"/>
            <a:ext cx="5540613" cy="3670067"/>
            <a:chOff x="236603" y="1560890"/>
            <a:chExt cx="5540613" cy="3670067"/>
          </a:xfrm>
        </p:grpSpPr>
        <p:pic>
          <p:nvPicPr>
            <p:cNvPr id="47" name="Segnaposto immagine 4">
              <a:extLst>
                <a:ext uri="{FF2B5EF4-FFF2-40B4-BE49-F238E27FC236}">
                  <a16:creationId xmlns:a16="http://schemas.microsoft.com/office/drawing/2014/main" id="{811170D4-3086-41BF-B011-ACA896D40AD1}"/>
                </a:ext>
              </a:extLst>
            </p:cNvPr>
            <p:cNvPicPr>
              <a:picLocks noChangeAspect="1"/>
            </p:cNvPicPr>
            <p:nvPr/>
          </p:nvPicPr>
          <p:blipFill rotWithShape="1">
            <a:blip r:embed="rId4"/>
            <a:srcRect l="17471" t="49985" r="17471" b="18275"/>
            <a:stretch/>
          </p:blipFill>
          <p:spPr>
            <a:xfrm>
              <a:off x="1883406" y="1560890"/>
              <a:ext cx="1504641" cy="489175"/>
            </a:xfrm>
            <a:prstGeom prst="rect">
              <a:avLst/>
            </a:prstGeom>
          </p:spPr>
        </p:pic>
        <p:sp>
          <p:nvSpPr>
            <p:cNvPr id="64" name="CasellaDiTesto 63">
              <a:extLst>
                <a:ext uri="{FF2B5EF4-FFF2-40B4-BE49-F238E27FC236}">
                  <a16:creationId xmlns:a16="http://schemas.microsoft.com/office/drawing/2014/main" id="{F2454B8C-629D-4C19-B14A-A6E9E8CDCBE1}"/>
                </a:ext>
              </a:extLst>
            </p:cNvPr>
            <p:cNvSpPr txBox="1"/>
            <p:nvPr/>
          </p:nvSpPr>
          <p:spPr>
            <a:xfrm>
              <a:off x="1764266" y="2063887"/>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p>
          </p:txBody>
        </p:sp>
        <p:pic>
          <p:nvPicPr>
            <p:cNvPr id="69" name="Segnaposto immagine 5" descr="Numeri 3D in bianco e arancione">
              <a:extLst>
                <a:ext uri="{FF2B5EF4-FFF2-40B4-BE49-F238E27FC236}">
                  <a16:creationId xmlns:a16="http://schemas.microsoft.com/office/drawing/2014/main" id="{C01E9C63-53E0-4787-9F16-459939BF22A9}"/>
                </a:ext>
              </a:extLst>
            </p:cNvPr>
            <p:cNvPicPr>
              <a:picLocks noChangeAspect="1"/>
            </p:cNvPicPr>
            <p:nvPr/>
          </p:nvPicPr>
          <p:blipFill rotWithShape="1">
            <a:blip r:embed="rId5"/>
            <a:srcRect l="36687" r="28450" b="81062"/>
            <a:stretch/>
          </p:blipFill>
          <p:spPr>
            <a:xfrm>
              <a:off x="3867104" y="1574287"/>
              <a:ext cx="1602510" cy="489600"/>
            </a:xfrm>
            <a:prstGeom prst="rect">
              <a:avLst/>
            </a:prstGeom>
          </p:spPr>
        </p:pic>
        <p:sp>
          <p:nvSpPr>
            <p:cNvPr id="70" name="CasellaDiTesto 69">
              <a:extLst>
                <a:ext uri="{FF2B5EF4-FFF2-40B4-BE49-F238E27FC236}">
                  <a16:creationId xmlns:a16="http://schemas.microsoft.com/office/drawing/2014/main" id="{78236044-B772-49AC-9AEC-56327BDAC593}"/>
                </a:ext>
              </a:extLst>
            </p:cNvPr>
            <p:cNvSpPr txBox="1"/>
            <p:nvPr/>
          </p:nvSpPr>
          <p:spPr>
            <a:xfrm>
              <a:off x="3877852" y="2055724"/>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p>
          </p:txBody>
        </p:sp>
        <p:sp>
          <p:nvSpPr>
            <p:cNvPr id="72" name="CasellaDiTesto 71">
              <a:extLst>
                <a:ext uri="{FF2B5EF4-FFF2-40B4-BE49-F238E27FC236}">
                  <a16:creationId xmlns:a16="http://schemas.microsoft.com/office/drawing/2014/main" id="{603A74BA-70C7-440C-BC6D-4083652FD981}"/>
                </a:ext>
              </a:extLst>
            </p:cNvPr>
            <p:cNvSpPr txBox="1"/>
            <p:nvPr/>
          </p:nvSpPr>
          <p:spPr>
            <a:xfrm>
              <a:off x="2159388" y="2697438"/>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180,83</a:t>
              </a:r>
            </a:p>
          </p:txBody>
        </p:sp>
        <p:sp>
          <p:nvSpPr>
            <p:cNvPr id="73" name="CasellaDiTesto 72">
              <a:extLst>
                <a:ext uri="{FF2B5EF4-FFF2-40B4-BE49-F238E27FC236}">
                  <a16:creationId xmlns:a16="http://schemas.microsoft.com/office/drawing/2014/main" id="{B5D32436-A322-44A2-98AA-5FC4212F5CA3}"/>
                </a:ext>
              </a:extLst>
            </p:cNvPr>
            <p:cNvSpPr txBox="1"/>
            <p:nvPr/>
          </p:nvSpPr>
          <p:spPr>
            <a:xfrm>
              <a:off x="2159388" y="3602022"/>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182,29</a:t>
              </a:r>
            </a:p>
          </p:txBody>
        </p:sp>
        <p:sp>
          <p:nvSpPr>
            <p:cNvPr id="74" name="CasellaDiTesto 73">
              <a:extLst>
                <a:ext uri="{FF2B5EF4-FFF2-40B4-BE49-F238E27FC236}">
                  <a16:creationId xmlns:a16="http://schemas.microsoft.com/office/drawing/2014/main" id="{31AF446B-74A5-4AA7-838A-A3B9BF0EEE66}"/>
                </a:ext>
              </a:extLst>
            </p:cNvPr>
            <p:cNvSpPr txBox="1"/>
            <p:nvPr/>
          </p:nvSpPr>
          <p:spPr>
            <a:xfrm>
              <a:off x="2159388" y="4589340"/>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192,25</a:t>
              </a:r>
            </a:p>
          </p:txBody>
        </p:sp>
        <p:sp>
          <p:nvSpPr>
            <p:cNvPr id="76" name="CasellaDiTesto 75">
              <a:extLst>
                <a:ext uri="{FF2B5EF4-FFF2-40B4-BE49-F238E27FC236}">
                  <a16:creationId xmlns:a16="http://schemas.microsoft.com/office/drawing/2014/main" id="{56B34224-2ED3-44E3-B75C-5E912E106E1A}"/>
                </a:ext>
              </a:extLst>
            </p:cNvPr>
            <p:cNvSpPr txBox="1"/>
            <p:nvPr/>
          </p:nvSpPr>
          <p:spPr>
            <a:xfrm>
              <a:off x="4272974" y="2703163"/>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180,88</a:t>
              </a:r>
            </a:p>
          </p:txBody>
        </p:sp>
        <p:sp>
          <p:nvSpPr>
            <p:cNvPr id="77" name="CasellaDiTesto 76">
              <a:extLst>
                <a:ext uri="{FF2B5EF4-FFF2-40B4-BE49-F238E27FC236}">
                  <a16:creationId xmlns:a16="http://schemas.microsoft.com/office/drawing/2014/main" id="{C182C355-D122-4EDA-9AF5-B930C7E39FEF}"/>
                </a:ext>
              </a:extLst>
            </p:cNvPr>
            <p:cNvSpPr txBox="1"/>
            <p:nvPr/>
          </p:nvSpPr>
          <p:spPr>
            <a:xfrm>
              <a:off x="4272974" y="3587345"/>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181,63</a:t>
              </a:r>
            </a:p>
          </p:txBody>
        </p:sp>
        <p:sp>
          <p:nvSpPr>
            <p:cNvPr id="78" name="CasellaDiTesto 77">
              <a:extLst>
                <a:ext uri="{FF2B5EF4-FFF2-40B4-BE49-F238E27FC236}">
                  <a16:creationId xmlns:a16="http://schemas.microsoft.com/office/drawing/2014/main" id="{E082EBBD-1AAD-44DD-A053-DC8DB666BB72}"/>
                </a:ext>
              </a:extLst>
            </p:cNvPr>
            <p:cNvSpPr txBox="1"/>
            <p:nvPr/>
          </p:nvSpPr>
          <p:spPr>
            <a:xfrm>
              <a:off x="4272974" y="4591636"/>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195,19</a:t>
              </a:r>
            </a:p>
          </p:txBody>
        </p:sp>
        <p:cxnSp>
          <p:nvCxnSpPr>
            <p:cNvPr id="79" name="Connettore diritto 78">
              <a:extLst>
                <a:ext uri="{FF2B5EF4-FFF2-40B4-BE49-F238E27FC236}">
                  <a16:creationId xmlns:a16="http://schemas.microsoft.com/office/drawing/2014/main" id="{E6E67291-B998-4DCA-8109-1FB5A0276A7B}"/>
                </a:ext>
              </a:extLst>
            </p:cNvPr>
            <p:cNvCxnSpPr>
              <a:cxnSpLocks/>
            </p:cNvCxnSpPr>
            <p:nvPr/>
          </p:nvCxnSpPr>
          <p:spPr>
            <a:xfrm>
              <a:off x="282402" y="5230957"/>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4F69FD3F-C23F-482E-AB73-7E93A1E87C3C}"/>
                </a:ext>
              </a:extLst>
            </p:cNvPr>
            <p:cNvCxnSpPr>
              <a:cxnSpLocks/>
            </p:cNvCxnSpPr>
            <p:nvPr/>
          </p:nvCxnSpPr>
          <p:spPr>
            <a:xfrm>
              <a:off x="265716" y="4215810"/>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4A647F16-47CC-44BA-8349-C708643E6B68}"/>
                </a:ext>
              </a:extLst>
            </p:cNvPr>
            <p:cNvCxnSpPr>
              <a:cxnSpLocks/>
            </p:cNvCxnSpPr>
            <p:nvPr/>
          </p:nvCxnSpPr>
          <p:spPr>
            <a:xfrm>
              <a:off x="338085" y="3283688"/>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3E1EF6B6-9D3A-43BA-BF2A-8E1C00507B0C}"/>
                </a:ext>
              </a:extLst>
            </p:cNvPr>
            <p:cNvCxnSpPr>
              <a:cxnSpLocks/>
            </p:cNvCxnSpPr>
            <p:nvPr/>
          </p:nvCxnSpPr>
          <p:spPr>
            <a:xfrm>
              <a:off x="366544" y="2356629"/>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pic>
          <p:nvPicPr>
            <p:cNvPr id="61" name="Immagine 60">
              <a:extLst>
                <a:ext uri="{FF2B5EF4-FFF2-40B4-BE49-F238E27FC236}">
                  <a16:creationId xmlns:a16="http://schemas.microsoft.com/office/drawing/2014/main" id="{D1F6C8C3-632E-4666-99E6-C961B78E2EFE}"/>
                </a:ext>
              </a:extLst>
            </p:cNvPr>
            <p:cNvPicPr>
              <a:picLocks noChangeAspect="1"/>
            </p:cNvPicPr>
            <p:nvPr/>
          </p:nvPicPr>
          <p:blipFill>
            <a:blip r:embed="rId6"/>
            <a:stretch>
              <a:fillRect/>
            </a:stretch>
          </p:blipFill>
          <p:spPr>
            <a:xfrm>
              <a:off x="724937" y="2386473"/>
              <a:ext cx="621412" cy="684000"/>
            </a:xfrm>
            <a:prstGeom prst="rect">
              <a:avLst/>
            </a:prstGeom>
          </p:spPr>
        </p:pic>
        <p:pic>
          <p:nvPicPr>
            <p:cNvPr id="62" name="Immagine 61">
              <a:extLst>
                <a:ext uri="{FF2B5EF4-FFF2-40B4-BE49-F238E27FC236}">
                  <a16:creationId xmlns:a16="http://schemas.microsoft.com/office/drawing/2014/main" id="{5885FD90-0677-451B-9F48-447308A766D7}"/>
                </a:ext>
              </a:extLst>
            </p:cNvPr>
            <p:cNvPicPr>
              <a:picLocks noChangeAspect="1"/>
            </p:cNvPicPr>
            <p:nvPr/>
          </p:nvPicPr>
          <p:blipFill>
            <a:blip r:embed="rId7"/>
            <a:stretch>
              <a:fillRect/>
            </a:stretch>
          </p:blipFill>
          <p:spPr>
            <a:xfrm>
              <a:off x="724938" y="3337502"/>
              <a:ext cx="621411" cy="684000"/>
            </a:xfrm>
            <a:prstGeom prst="rect">
              <a:avLst/>
            </a:prstGeom>
          </p:spPr>
        </p:pic>
        <p:pic>
          <p:nvPicPr>
            <p:cNvPr id="63" name="Immagine 62">
              <a:extLst>
                <a:ext uri="{FF2B5EF4-FFF2-40B4-BE49-F238E27FC236}">
                  <a16:creationId xmlns:a16="http://schemas.microsoft.com/office/drawing/2014/main" id="{DFA0646A-1149-4E1F-989A-A7E226251E56}"/>
                </a:ext>
              </a:extLst>
            </p:cNvPr>
            <p:cNvPicPr>
              <a:picLocks noChangeAspect="1"/>
            </p:cNvPicPr>
            <p:nvPr/>
          </p:nvPicPr>
          <p:blipFill rotWithShape="1">
            <a:blip r:embed="rId8" cstate="print">
              <a:clrChange>
                <a:clrFrom>
                  <a:srgbClr val="F2F7FD"/>
                </a:clrFrom>
                <a:clrTo>
                  <a:srgbClr val="F2F7FD">
                    <a:alpha val="0"/>
                  </a:srgbClr>
                </a:clrTo>
              </a:clrChange>
              <a:extLst>
                <a:ext uri="{28A0092B-C50C-407E-A947-70E740481C1C}">
                  <a14:useLocalDpi xmlns:a14="http://schemas.microsoft.com/office/drawing/2010/main" val="0"/>
                </a:ext>
              </a:extLst>
            </a:blip>
            <a:srcRect l="76905" t="9472" r="9876" b="41402"/>
            <a:stretch/>
          </p:blipFill>
          <p:spPr>
            <a:xfrm>
              <a:off x="688394" y="4266530"/>
              <a:ext cx="694498" cy="684000"/>
            </a:xfrm>
            <a:prstGeom prst="rect">
              <a:avLst/>
            </a:prstGeom>
          </p:spPr>
        </p:pic>
        <p:sp>
          <p:nvSpPr>
            <p:cNvPr id="55" name="CasellaDiTesto 54">
              <a:extLst>
                <a:ext uri="{FF2B5EF4-FFF2-40B4-BE49-F238E27FC236}">
                  <a16:creationId xmlns:a16="http://schemas.microsoft.com/office/drawing/2014/main" id="{64915F83-CD2E-41ED-8596-B1AF1B5AE5A3}"/>
                </a:ext>
              </a:extLst>
            </p:cNvPr>
            <p:cNvSpPr txBox="1"/>
            <p:nvPr/>
          </p:nvSpPr>
          <p:spPr>
            <a:xfrm>
              <a:off x="236603" y="3009783"/>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Regione Calabria</a:t>
              </a:r>
            </a:p>
          </p:txBody>
        </p:sp>
        <p:sp>
          <p:nvSpPr>
            <p:cNvPr id="56" name="CasellaDiTesto 55">
              <a:extLst>
                <a:ext uri="{FF2B5EF4-FFF2-40B4-BE49-F238E27FC236}">
                  <a16:creationId xmlns:a16="http://schemas.microsoft.com/office/drawing/2014/main" id="{30F03CD9-5ECE-44AC-9CF3-C760745F2AEC}"/>
                </a:ext>
              </a:extLst>
            </p:cNvPr>
            <p:cNvSpPr txBox="1"/>
            <p:nvPr/>
          </p:nvSpPr>
          <p:spPr>
            <a:xfrm>
              <a:off x="236603" y="4003697"/>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Mezzogiorno</a:t>
              </a:r>
            </a:p>
          </p:txBody>
        </p:sp>
        <p:sp>
          <p:nvSpPr>
            <p:cNvPr id="57" name="CasellaDiTesto 56">
              <a:extLst>
                <a:ext uri="{FF2B5EF4-FFF2-40B4-BE49-F238E27FC236}">
                  <a16:creationId xmlns:a16="http://schemas.microsoft.com/office/drawing/2014/main" id="{4B46E7E9-FAE9-4949-96E3-DB24186DFB41}"/>
                </a:ext>
              </a:extLst>
            </p:cNvPr>
            <p:cNvSpPr txBox="1"/>
            <p:nvPr/>
          </p:nvSpPr>
          <p:spPr>
            <a:xfrm>
              <a:off x="236603" y="4943204"/>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a:t>
              </a:r>
            </a:p>
          </p:txBody>
        </p:sp>
      </p:grpSp>
      <p:grpSp>
        <p:nvGrpSpPr>
          <p:cNvPr id="101" name="Gruppo 100">
            <a:extLst>
              <a:ext uri="{FF2B5EF4-FFF2-40B4-BE49-F238E27FC236}">
                <a16:creationId xmlns:a16="http://schemas.microsoft.com/office/drawing/2014/main" id="{9E13AB2B-B083-48AE-BCC5-277B006A6CBA}"/>
              </a:ext>
            </a:extLst>
          </p:cNvPr>
          <p:cNvGrpSpPr/>
          <p:nvPr/>
        </p:nvGrpSpPr>
        <p:grpSpPr>
          <a:xfrm>
            <a:off x="6161950" y="1593966"/>
            <a:ext cx="5540613" cy="3670067"/>
            <a:chOff x="236603" y="1560890"/>
            <a:chExt cx="5540613" cy="3670067"/>
          </a:xfrm>
        </p:grpSpPr>
        <p:pic>
          <p:nvPicPr>
            <p:cNvPr id="102" name="Segnaposto immagine 4">
              <a:extLst>
                <a:ext uri="{FF2B5EF4-FFF2-40B4-BE49-F238E27FC236}">
                  <a16:creationId xmlns:a16="http://schemas.microsoft.com/office/drawing/2014/main" id="{24E564EA-0CF7-4598-A933-D2A394B0FD46}"/>
                </a:ext>
              </a:extLst>
            </p:cNvPr>
            <p:cNvPicPr>
              <a:picLocks noChangeAspect="1"/>
            </p:cNvPicPr>
            <p:nvPr/>
          </p:nvPicPr>
          <p:blipFill rotWithShape="1">
            <a:blip r:embed="rId4"/>
            <a:srcRect l="17471" t="49985" r="17471" b="18275"/>
            <a:stretch/>
          </p:blipFill>
          <p:spPr>
            <a:xfrm>
              <a:off x="1883406" y="1560890"/>
              <a:ext cx="1504641" cy="489175"/>
            </a:xfrm>
            <a:prstGeom prst="rect">
              <a:avLst/>
            </a:prstGeom>
          </p:spPr>
        </p:pic>
        <p:sp>
          <p:nvSpPr>
            <p:cNvPr id="116" name="CasellaDiTesto 115">
              <a:extLst>
                <a:ext uri="{FF2B5EF4-FFF2-40B4-BE49-F238E27FC236}">
                  <a16:creationId xmlns:a16="http://schemas.microsoft.com/office/drawing/2014/main" id="{7757F058-A976-437F-9CA3-1503E461050D}"/>
                </a:ext>
              </a:extLst>
            </p:cNvPr>
            <p:cNvSpPr txBox="1"/>
            <p:nvPr/>
          </p:nvSpPr>
          <p:spPr>
            <a:xfrm>
              <a:off x="1764266" y="2063887"/>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p>
          </p:txBody>
        </p:sp>
        <p:pic>
          <p:nvPicPr>
            <p:cNvPr id="120" name="Segnaposto immagine 5" descr="Numeri 3D in bianco e arancione">
              <a:extLst>
                <a:ext uri="{FF2B5EF4-FFF2-40B4-BE49-F238E27FC236}">
                  <a16:creationId xmlns:a16="http://schemas.microsoft.com/office/drawing/2014/main" id="{DA7626AE-6E34-47F3-8734-6C3222FCB312}"/>
                </a:ext>
              </a:extLst>
            </p:cNvPr>
            <p:cNvPicPr>
              <a:picLocks noChangeAspect="1"/>
            </p:cNvPicPr>
            <p:nvPr/>
          </p:nvPicPr>
          <p:blipFill rotWithShape="1">
            <a:blip r:embed="rId5"/>
            <a:srcRect l="36687" r="28450" b="81062"/>
            <a:stretch/>
          </p:blipFill>
          <p:spPr>
            <a:xfrm>
              <a:off x="3867104" y="1574287"/>
              <a:ext cx="1602510" cy="489600"/>
            </a:xfrm>
            <a:prstGeom prst="rect">
              <a:avLst/>
            </a:prstGeom>
          </p:spPr>
        </p:pic>
        <p:sp>
          <p:nvSpPr>
            <p:cNvPr id="121" name="CasellaDiTesto 120">
              <a:extLst>
                <a:ext uri="{FF2B5EF4-FFF2-40B4-BE49-F238E27FC236}">
                  <a16:creationId xmlns:a16="http://schemas.microsoft.com/office/drawing/2014/main" id="{99C08CCA-B858-43A2-82F8-360AF472D419}"/>
                </a:ext>
              </a:extLst>
            </p:cNvPr>
            <p:cNvSpPr txBox="1"/>
            <p:nvPr/>
          </p:nvSpPr>
          <p:spPr>
            <a:xfrm>
              <a:off x="3877852" y="2055724"/>
              <a:ext cx="16903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p>
          </p:txBody>
        </p:sp>
        <p:sp>
          <p:nvSpPr>
            <p:cNvPr id="122" name="CasellaDiTesto 121">
              <a:extLst>
                <a:ext uri="{FF2B5EF4-FFF2-40B4-BE49-F238E27FC236}">
                  <a16:creationId xmlns:a16="http://schemas.microsoft.com/office/drawing/2014/main" id="{2A7B6460-50B7-4208-AAEF-45F1F40006FC}"/>
                </a:ext>
              </a:extLst>
            </p:cNvPr>
            <p:cNvSpPr txBox="1"/>
            <p:nvPr/>
          </p:nvSpPr>
          <p:spPr>
            <a:xfrm>
              <a:off x="2159388" y="2660411"/>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172,85</a:t>
              </a:r>
            </a:p>
          </p:txBody>
        </p:sp>
        <p:sp>
          <p:nvSpPr>
            <p:cNvPr id="123" name="CasellaDiTesto 122">
              <a:extLst>
                <a:ext uri="{FF2B5EF4-FFF2-40B4-BE49-F238E27FC236}">
                  <a16:creationId xmlns:a16="http://schemas.microsoft.com/office/drawing/2014/main" id="{A59B83D4-1DB5-44CE-8558-3135F7D3B215}"/>
                </a:ext>
              </a:extLst>
            </p:cNvPr>
            <p:cNvSpPr txBox="1"/>
            <p:nvPr/>
          </p:nvSpPr>
          <p:spPr>
            <a:xfrm>
              <a:off x="2174400" y="3587469"/>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174,48</a:t>
              </a:r>
            </a:p>
          </p:txBody>
        </p:sp>
        <p:sp>
          <p:nvSpPr>
            <p:cNvPr id="124" name="CasellaDiTesto 123">
              <a:extLst>
                <a:ext uri="{FF2B5EF4-FFF2-40B4-BE49-F238E27FC236}">
                  <a16:creationId xmlns:a16="http://schemas.microsoft.com/office/drawing/2014/main" id="{5C545713-5910-4998-A919-90D650D6C151}"/>
                </a:ext>
              </a:extLst>
            </p:cNvPr>
            <p:cNvSpPr txBox="1"/>
            <p:nvPr/>
          </p:nvSpPr>
          <p:spPr>
            <a:xfrm>
              <a:off x="2185652" y="4590146"/>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184,85</a:t>
              </a:r>
            </a:p>
          </p:txBody>
        </p:sp>
        <p:sp>
          <p:nvSpPr>
            <p:cNvPr id="125" name="CasellaDiTesto 124">
              <a:extLst>
                <a:ext uri="{FF2B5EF4-FFF2-40B4-BE49-F238E27FC236}">
                  <a16:creationId xmlns:a16="http://schemas.microsoft.com/office/drawing/2014/main" id="{3D50CEFB-18FD-4359-81BA-C053C40C3B30}"/>
                </a:ext>
              </a:extLst>
            </p:cNvPr>
            <p:cNvSpPr txBox="1"/>
            <p:nvPr/>
          </p:nvSpPr>
          <p:spPr>
            <a:xfrm>
              <a:off x="4272974" y="2666136"/>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178,17</a:t>
              </a:r>
            </a:p>
          </p:txBody>
        </p:sp>
        <p:sp>
          <p:nvSpPr>
            <p:cNvPr id="126" name="CasellaDiTesto 125">
              <a:extLst>
                <a:ext uri="{FF2B5EF4-FFF2-40B4-BE49-F238E27FC236}">
                  <a16:creationId xmlns:a16="http://schemas.microsoft.com/office/drawing/2014/main" id="{E63B51CC-8E4B-4A35-BC13-DA31E9F97023}"/>
                </a:ext>
              </a:extLst>
            </p:cNvPr>
            <p:cNvSpPr txBox="1"/>
            <p:nvPr/>
          </p:nvSpPr>
          <p:spPr>
            <a:xfrm>
              <a:off x="4272974" y="3553559"/>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178,03</a:t>
              </a:r>
            </a:p>
          </p:txBody>
        </p:sp>
        <p:sp>
          <p:nvSpPr>
            <p:cNvPr id="127" name="CasellaDiTesto 126">
              <a:extLst>
                <a:ext uri="{FF2B5EF4-FFF2-40B4-BE49-F238E27FC236}">
                  <a16:creationId xmlns:a16="http://schemas.microsoft.com/office/drawing/2014/main" id="{302DC604-A9D4-4D61-BA1F-63251882B0E7}"/>
                </a:ext>
              </a:extLst>
            </p:cNvPr>
            <p:cNvSpPr txBox="1"/>
            <p:nvPr/>
          </p:nvSpPr>
          <p:spPr>
            <a:xfrm>
              <a:off x="4284403" y="4556263"/>
              <a:ext cx="9001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191,14</a:t>
              </a:r>
            </a:p>
          </p:txBody>
        </p:sp>
        <p:cxnSp>
          <p:nvCxnSpPr>
            <p:cNvPr id="128" name="Connettore diritto 127">
              <a:extLst>
                <a:ext uri="{FF2B5EF4-FFF2-40B4-BE49-F238E27FC236}">
                  <a16:creationId xmlns:a16="http://schemas.microsoft.com/office/drawing/2014/main" id="{21A0D81B-45A8-4030-83A2-0A4907C33DDD}"/>
                </a:ext>
              </a:extLst>
            </p:cNvPr>
            <p:cNvCxnSpPr>
              <a:cxnSpLocks/>
            </p:cNvCxnSpPr>
            <p:nvPr/>
          </p:nvCxnSpPr>
          <p:spPr>
            <a:xfrm>
              <a:off x="282402" y="5230957"/>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A5DAA083-B3AD-4C31-ABDE-2B7AC8713723}"/>
                </a:ext>
              </a:extLst>
            </p:cNvPr>
            <p:cNvCxnSpPr>
              <a:cxnSpLocks/>
            </p:cNvCxnSpPr>
            <p:nvPr/>
          </p:nvCxnSpPr>
          <p:spPr>
            <a:xfrm>
              <a:off x="265716" y="4215810"/>
              <a:ext cx="5454187"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B7503245-C231-43E4-B063-949454C160F4}"/>
                </a:ext>
              </a:extLst>
            </p:cNvPr>
            <p:cNvCxnSpPr>
              <a:cxnSpLocks/>
            </p:cNvCxnSpPr>
            <p:nvPr/>
          </p:nvCxnSpPr>
          <p:spPr>
            <a:xfrm>
              <a:off x="338085" y="3283688"/>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E0EDD8AE-F335-4E06-ABC1-1BE829B25062}"/>
                </a:ext>
              </a:extLst>
            </p:cNvPr>
            <p:cNvCxnSpPr>
              <a:cxnSpLocks/>
            </p:cNvCxnSpPr>
            <p:nvPr/>
          </p:nvCxnSpPr>
          <p:spPr>
            <a:xfrm>
              <a:off x="366544" y="2356629"/>
              <a:ext cx="5410672" cy="0"/>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pic>
          <p:nvPicPr>
            <p:cNvPr id="132" name="Immagine 131">
              <a:extLst>
                <a:ext uri="{FF2B5EF4-FFF2-40B4-BE49-F238E27FC236}">
                  <a16:creationId xmlns:a16="http://schemas.microsoft.com/office/drawing/2014/main" id="{EDF2F6AF-87F5-4117-B690-E6642354D91E}"/>
                </a:ext>
              </a:extLst>
            </p:cNvPr>
            <p:cNvPicPr>
              <a:picLocks noChangeAspect="1"/>
            </p:cNvPicPr>
            <p:nvPr/>
          </p:nvPicPr>
          <p:blipFill>
            <a:blip r:embed="rId6"/>
            <a:stretch>
              <a:fillRect/>
            </a:stretch>
          </p:blipFill>
          <p:spPr>
            <a:xfrm>
              <a:off x="724937" y="2386473"/>
              <a:ext cx="621412" cy="684000"/>
            </a:xfrm>
            <a:prstGeom prst="rect">
              <a:avLst/>
            </a:prstGeom>
          </p:spPr>
        </p:pic>
        <p:pic>
          <p:nvPicPr>
            <p:cNvPr id="133" name="Immagine 132">
              <a:extLst>
                <a:ext uri="{FF2B5EF4-FFF2-40B4-BE49-F238E27FC236}">
                  <a16:creationId xmlns:a16="http://schemas.microsoft.com/office/drawing/2014/main" id="{D97F4E2D-390E-40B8-8F38-97FDAACBA765}"/>
                </a:ext>
              </a:extLst>
            </p:cNvPr>
            <p:cNvPicPr>
              <a:picLocks noChangeAspect="1"/>
            </p:cNvPicPr>
            <p:nvPr/>
          </p:nvPicPr>
          <p:blipFill>
            <a:blip r:embed="rId7"/>
            <a:stretch>
              <a:fillRect/>
            </a:stretch>
          </p:blipFill>
          <p:spPr>
            <a:xfrm>
              <a:off x="724938" y="3337502"/>
              <a:ext cx="621411" cy="684000"/>
            </a:xfrm>
            <a:prstGeom prst="rect">
              <a:avLst/>
            </a:prstGeom>
          </p:spPr>
        </p:pic>
        <p:pic>
          <p:nvPicPr>
            <p:cNvPr id="134" name="Immagine 133">
              <a:extLst>
                <a:ext uri="{FF2B5EF4-FFF2-40B4-BE49-F238E27FC236}">
                  <a16:creationId xmlns:a16="http://schemas.microsoft.com/office/drawing/2014/main" id="{5D96F42B-170E-43A7-8202-A389667EA30B}"/>
                </a:ext>
              </a:extLst>
            </p:cNvPr>
            <p:cNvPicPr>
              <a:picLocks noChangeAspect="1"/>
            </p:cNvPicPr>
            <p:nvPr/>
          </p:nvPicPr>
          <p:blipFill rotWithShape="1">
            <a:blip r:embed="rId8" cstate="print">
              <a:clrChange>
                <a:clrFrom>
                  <a:srgbClr val="F2F7FD"/>
                </a:clrFrom>
                <a:clrTo>
                  <a:srgbClr val="F2F7FD">
                    <a:alpha val="0"/>
                  </a:srgbClr>
                </a:clrTo>
              </a:clrChange>
              <a:extLst>
                <a:ext uri="{28A0092B-C50C-407E-A947-70E740481C1C}">
                  <a14:useLocalDpi xmlns:a14="http://schemas.microsoft.com/office/drawing/2010/main" val="0"/>
                </a:ext>
              </a:extLst>
            </a:blip>
            <a:srcRect l="76905" t="9472" r="9876" b="41402"/>
            <a:stretch/>
          </p:blipFill>
          <p:spPr>
            <a:xfrm>
              <a:off x="688394" y="4266530"/>
              <a:ext cx="694498" cy="684000"/>
            </a:xfrm>
            <a:prstGeom prst="rect">
              <a:avLst/>
            </a:prstGeom>
          </p:spPr>
        </p:pic>
        <p:sp>
          <p:nvSpPr>
            <p:cNvPr id="135" name="CasellaDiTesto 134">
              <a:extLst>
                <a:ext uri="{FF2B5EF4-FFF2-40B4-BE49-F238E27FC236}">
                  <a16:creationId xmlns:a16="http://schemas.microsoft.com/office/drawing/2014/main" id="{07C157C2-963A-4B81-B2FD-8CED4A9FEA92}"/>
                </a:ext>
              </a:extLst>
            </p:cNvPr>
            <p:cNvSpPr txBox="1"/>
            <p:nvPr/>
          </p:nvSpPr>
          <p:spPr>
            <a:xfrm>
              <a:off x="236603" y="3009783"/>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Regione Calabria</a:t>
              </a:r>
            </a:p>
          </p:txBody>
        </p:sp>
        <p:sp>
          <p:nvSpPr>
            <p:cNvPr id="136" name="CasellaDiTesto 135">
              <a:extLst>
                <a:ext uri="{FF2B5EF4-FFF2-40B4-BE49-F238E27FC236}">
                  <a16:creationId xmlns:a16="http://schemas.microsoft.com/office/drawing/2014/main" id="{BE974887-E075-4259-8F23-4017F759D992}"/>
                </a:ext>
              </a:extLst>
            </p:cNvPr>
            <p:cNvSpPr txBox="1"/>
            <p:nvPr/>
          </p:nvSpPr>
          <p:spPr>
            <a:xfrm>
              <a:off x="236603" y="4003697"/>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Mezzogiorno</a:t>
              </a:r>
            </a:p>
          </p:txBody>
        </p:sp>
        <p:sp>
          <p:nvSpPr>
            <p:cNvPr id="137" name="CasellaDiTesto 136">
              <a:extLst>
                <a:ext uri="{FF2B5EF4-FFF2-40B4-BE49-F238E27FC236}">
                  <a16:creationId xmlns:a16="http://schemas.microsoft.com/office/drawing/2014/main" id="{35AACD07-B944-4CDA-A085-502263FDFC55}"/>
                </a:ext>
              </a:extLst>
            </p:cNvPr>
            <p:cNvSpPr txBox="1"/>
            <p:nvPr/>
          </p:nvSpPr>
          <p:spPr>
            <a:xfrm>
              <a:off x="236603" y="4943204"/>
              <a:ext cx="15980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a:t>
              </a:r>
            </a:p>
          </p:txBody>
        </p:sp>
      </p:grpSp>
      <p:graphicFrame>
        <p:nvGraphicFramePr>
          <p:cNvPr id="58" name="Tabella 11">
            <a:extLst>
              <a:ext uri="{FF2B5EF4-FFF2-40B4-BE49-F238E27FC236}">
                <a16:creationId xmlns:a16="http://schemas.microsoft.com/office/drawing/2014/main" id="{1B8D32D9-8936-4070-BD28-8709558356AA}"/>
              </a:ext>
            </a:extLst>
          </p:cNvPr>
          <p:cNvGraphicFramePr>
            <a:graphicFrameLocks noGrp="1"/>
          </p:cNvGraphicFramePr>
          <p:nvPr/>
        </p:nvGraphicFramePr>
        <p:xfrm>
          <a:off x="366544" y="1160237"/>
          <a:ext cx="5473493" cy="343759"/>
        </p:xfrm>
        <a:graphic>
          <a:graphicData uri="http://schemas.openxmlformats.org/drawingml/2006/table">
            <a:tbl>
              <a:tblPr firstRow="1" bandRow="1">
                <a:tableStyleId>{2D5ABB26-0587-4C30-8999-92F81FD0307C}</a:tableStyleId>
              </a:tblPr>
              <a:tblGrid>
                <a:gridCol w="5473493">
                  <a:extLst>
                    <a:ext uri="{9D8B030D-6E8A-4147-A177-3AD203B41FA5}">
                      <a16:colId xmlns:a16="http://schemas.microsoft.com/office/drawing/2014/main" val="3652517094"/>
                    </a:ext>
                  </a:extLst>
                </a:gridCol>
              </a:tblGrid>
              <a:tr h="343759">
                <a:tc>
                  <a:txBody>
                    <a:bodyPr/>
                    <a:lstStyle/>
                    <a:p>
                      <a:pPr algn="ctr"/>
                      <a:r>
                        <a:rPr lang="it-IT" b="1" dirty="0">
                          <a:solidFill>
                            <a:schemeClr val="bg1"/>
                          </a:solidFill>
                          <a:latin typeface="Posterama" panose="020B0504020200020000" pitchFamily="34" charset="0"/>
                          <a:cs typeface="Posterama" panose="020B0504020200020000" pitchFamily="34" charset="0"/>
                        </a:rPr>
                        <a:t>CLASSE II°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2D8C"/>
                    </a:solidFill>
                  </a:tcPr>
                </a:tc>
                <a:extLst>
                  <a:ext uri="{0D108BD9-81ED-4DB2-BD59-A6C34878D82A}">
                    <a16:rowId xmlns:a16="http://schemas.microsoft.com/office/drawing/2014/main" val="2977901544"/>
                  </a:ext>
                </a:extLst>
              </a:tr>
            </a:tbl>
          </a:graphicData>
        </a:graphic>
      </p:graphicFrame>
      <p:graphicFrame>
        <p:nvGraphicFramePr>
          <p:cNvPr id="60" name="Tabella 11">
            <a:extLst>
              <a:ext uri="{FF2B5EF4-FFF2-40B4-BE49-F238E27FC236}">
                <a16:creationId xmlns:a16="http://schemas.microsoft.com/office/drawing/2014/main" id="{E3EFC9C5-0B3E-455F-802F-B1872ABB445B}"/>
              </a:ext>
            </a:extLst>
          </p:cNvPr>
          <p:cNvGraphicFramePr>
            <a:graphicFrameLocks noGrp="1"/>
          </p:cNvGraphicFramePr>
          <p:nvPr/>
        </p:nvGraphicFramePr>
        <p:xfrm>
          <a:off x="6296459" y="1153976"/>
          <a:ext cx="5473493" cy="350020"/>
        </p:xfrm>
        <a:graphic>
          <a:graphicData uri="http://schemas.openxmlformats.org/drawingml/2006/table">
            <a:tbl>
              <a:tblPr firstRow="1" bandRow="1">
                <a:tableStyleId>{2D5ABB26-0587-4C30-8999-92F81FD0307C}</a:tableStyleId>
              </a:tblPr>
              <a:tblGrid>
                <a:gridCol w="5473493">
                  <a:extLst>
                    <a:ext uri="{9D8B030D-6E8A-4147-A177-3AD203B41FA5}">
                      <a16:colId xmlns:a16="http://schemas.microsoft.com/office/drawing/2014/main" val="3652517094"/>
                    </a:ext>
                  </a:extLst>
                </a:gridCol>
              </a:tblGrid>
              <a:tr h="350020">
                <a:tc>
                  <a:txBody>
                    <a:bodyPr/>
                    <a:lstStyle/>
                    <a:p>
                      <a:pPr algn="ctr"/>
                      <a:r>
                        <a:rPr lang="it-IT" b="1" dirty="0">
                          <a:solidFill>
                            <a:schemeClr val="bg1"/>
                          </a:solidFill>
                          <a:latin typeface="Posterama" panose="020B0504020200020000" pitchFamily="34" charset="0"/>
                          <a:cs typeface="Posterama" panose="020B0504020200020000" pitchFamily="34" charset="0"/>
                        </a:rPr>
                        <a:t>CLASSE 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2D8C"/>
                    </a:solidFill>
                  </a:tcPr>
                </a:tc>
                <a:extLst>
                  <a:ext uri="{0D108BD9-81ED-4DB2-BD59-A6C34878D82A}">
                    <a16:rowId xmlns:a16="http://schemas.microsoft.com/office/drawing/2014/main" val="2977901544"/>
                  </a:ext>
                </a:extLst>
              </a:tr>
            </a:tbl>
          </a:graphicData>
        </a:graphic>
      </p:graphicFrame>
      <p:sp>
        <p:nvSpPr>
          <p:cNvPr id="65" name="CasellaDiTesto 64">
            <a:extLst>
              <a:ext uri="{FF2B5EF4-FFF2-40B4-BE49-F238E27FC236}">
                <a16:creationId xmlns:a16="http://schemas.microsoft.com/office/drawing/2014/main" id="{579A178C-B8B4-490C-B23A-2F8F8BC3DED0}"/>
              </a:ext>
            </a:extLst>
          </p:cNvPr>
          <p:cNvSpPr txBox="1"/>
          <p:nvPr/>
        </p:nvSpPr>
        <p:spPr>
          <a:xfrm>
            <a:off x="366544" y="822959"/>
            <a:ext cx="11403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8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SCUOLA SECONDARIA DI SECONDO GRADO</a:t>
            </a:r>
          </a:p>
        </p:txBody>
      </p:sp>
      <p:sp>
        <p:nvSpPr>
          <p:cNvPr id="66" name="CasellaDiTesto 65">
            <a:extLst>
              <a:ext uri="{FF2B5EF4-FFF2-40B4-BE49-F238E27FC236}">
                <a16:creationId xmlns:a16="http://schemas.microsoft.com/office/drawing/2014/main" id="{C3DC71D5-1EDB-4F46-BE25-058B6701D607}"/>
              </a:ext>
            </a:extLst>
          </p:cNvPr>
          <p:cNvSpPr txBox="1"/>
          <p:nvPr/>
        </p:nvSpPr>
        <p:spPr>
          <a:xfrm>
            <a:off x="288344" y="5407938"/>
            <a:ext cx="5442301" cy="1077218"/>
          </a:xfrm>
          <a:prstGeom prst="rect">
            <a:avLst/>
          </a:prstGeom>
          <a:solidFill>
            <a:srgbClr val="C7E1F4"/>
          </a:solidFill>
          <a:ln>
            <a:solidFill>
              <a:srgbClr val="C7E1F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GAP DELLA REGIONE CALABRIA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7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-11,42 punti </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rispetto al punteggio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- 14,31 punti</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rispetto al punto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p:txBody>
      </p:sp>
      <p:sp>
        <p:nvSpPr>
          <p:cNvPr id="67" name="CasellaDiTesto 66">
            <a:extLst>
              <a:ext uri="{FF2B5EF4-FFF2-40B4-BE49-F238E27FC236}">
                <a16:creationId xmlns:a16="http://schemas.microsoft.com/office/drawing/2014/main" id="{41AF4E44-FF59-4A7F-9EA4-FC764BD1F8E5}"/>
              </a:ext>
            </a:extLst>
          </p:cNvPr>
          <p:cNvSpPr txBox="1"/>
          <p:nvPr/>
        </p:nvSpPr>
        <p:spPr>
          <a:xfrm>
            <a:off x="6247617" y="5407938"/>
            <a:ext cx="5442301" cy="1077218"/>
          </a:xfrm>
          <a:prstGeom prst="rect">
            <a:avLst/>
          </a:prstGeom>
          <a:solidFill>
            <a:srgbClr val="C7E1F4"/>
          </a:solidFill>
          <a:ln>
            <a:solidFill>
              <a:srgbClr val="C7E1F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GAP DELLA REGIONE CALABRIA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7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ITALIANO</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-12,00 punti </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rispetto al punteggio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MATEMATICA</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a:t>
            </a:r>
            <a:r>
              <a:rPr kumimoji="0" lang="it-IT" sz="1400" b="1"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- 12,98 punti</a:t>
            </a:r>
            <a:r>
              <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rPr>
              <a:t> rispetto al punto medio nazionale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1D2D8C"/>
              </a:solidFill>
              <a:effectLst/>
              <a:uLnTx/>
              <a:uFillTx/>
              <a:latin typeface="Posterama" panose="020B0504020200020000" pitchFamily="34" charset="0"/>
              <a:cs typeface="Posterama" panose="020B0504020200020000" pitchFamily="34" charset="0"/>
              <a:sym typeface="Arial"/>
            </a:endParaRPr>
          </a:p>
        </p:txBody>
      </p:sp>
      <p:sp>
        <p:nvSpPr>
          <p:cNvPr id="3" name="Rettangolo 2"/>
          <p:cNvSpPr/>
          <p:nvPr/>
        </p:nvSpPr>
        <p:spPr>
          <a:xfrm>
            <a:off x="3103290" y="375968"/>
            <a:ext cx="5429692" cy="461665"/>
          </a:xfrm>
          <a:prstGeom prst="rect">
            <a:avLst/>
          </a:prstGeom>
        </p:spPr>
        <p:txBody>
          <a:bodyPr wrap="none">
            <a:spAutoFit/>
          </a:bodyPr>
          <a:lstStyle/>
          <a:p>
            <a:pPr lvl="0">
              <a:defRPr/>
            </a:pPr>
            <a:r>
              <a:rPr lang="it-IT" sz="2400" b="1" i="1" kern="0" spc="-45" dirty="0">
                <a:solidFill>
                  <a:srgbClr val="FFC000"/>
                </a:solidFill>
                <a:latin typeface="Trebuchet MS"/>
                <a:ea typeface="+mj-ea"/>
                <a:cs typeface="Trebuchet MS"/>
              </a:rPr>
              <a:t>RecAppCal</a:t>
            </a:r>
            <a:r>
              <a:rPr lang="it-IT" sz="2400" b="1" kern="0" spc="-45" dirty="0">
                <a:solidFill>
                  <a:srgbClr val="FFC000"/>
                </a:solidFill>
                <a:latin typeface="Trebuchet MS"/>
                <a:ea typeface="+mj-ea"/>
                <a:cs typeface="Trebuchet MS"/>
              </a:rPr>
              <a:t>: </a:t>
            </a:r>
            <a:r>
              <a:rPr lang="it-IT" sz="2400" b="1" kern="0" spc="-45" dirty="0">
                <a:solidFill>
                  <a:srgbClr val="FFC000"/>
                </a:solidFill>
                <a:latin typeface="Trebuchet MS"/>
              </a:rPr>
              <a:t>Divario di Apprendimento</a:t>
            </a:r>
            <a:endParaRPr lang="it-IT" kern="0" dirty="0">
              <a:solidFill>
                <a:sysClr val="windowText" lastClr="000000"/>
              </a:solidFill>
            </a:endParaRPr>
          </a:p>
        </p:txBody>
      </p:sp>
      <p:graphicFrame>
        <p:nvGraphicFramePr>
          <p:cNvPr id="68" name="Tabella 11">
            <a:extLst>
              <a:ext uri="{FF2B5EF4-FFF2-40B4-BE49-F238E27FC236}">
                <a16:creationId xmlns:a16="http://schemas.microsoft.com/office/drawing/2014/main" id="{E792506E-18D6-4F66-9856-C1271BA38268}"/>
              </a:ext>
            </a:extLst>
          </p:cNvPr>
          <p:cNvGraphicFramePr>
            <a:graphicFrameLocks noGrp="1"/>
          </p:cNvGraphicFramePr>
          <p:nvPr>
            <p:extLst>
              <p:ext uri="{D42A27DB-BD31-4B8C-83A1-F6EECF244321}">
                <p14:modId xmlns:p14="http://schemas.microsoft.com/office/powerpoint/2010/main" val="2489821628"/>
              </p:ext>
            </p:extLst>
          </p:nvPr>
        </p:nvGraphicFramePr>
        <p:xfrm>
          <a:off x="1" y="3015"/>
          <a:ext cx="2389299" cy="830481"/>
        </p:xfrm>
        <a:graphic>
          <a:graphicData uri="http://schemas.openxmlformats.org/drawingml/2006/table">
            <a:tbl>
              <a:tblPr firstRow="1" bandRow="1">
                <a:tableStyleId>{2D5ABB26-0587-4C30-8999-92F81FD0307C}</a:tableStyleId>
              </a:tblPr>
              <a:tblGrid>
                <a:gridCol w="2389299">
                  <a:extLst>
                    <a:ext uri="{9D8B030D-6E8A-4147-A177-3AD203B41FA5}">
                      <a16:colId xmlns:a16="http://schemas.microsoft.com/office/drawing/2014/main" val="3652517094"/>
                    </a:ext>
                  </a:extLst>
                </a:gridCol>
              </a:tblGrid>
              <a:tr h="830481">
                <a:tc>
                  <a:txBody>
                    <a:bodyPr/>
                    <a:lstStyle/>
                    <a:p>
                      <a:pPr algn="ctr"/>
                      <a:r>
                        <a:rPr lang="it-IT" b="1" dirty="0">
                          <a:solidFill>
                            <a:schemeClr val="bg1"/>
                          </a:solidFill>
                          <a:latin typeface="Posterama" panose="020B0504020200020000" pitchFamily="34" charset="0"/>
                          <a:cs typeface="Posterama" panose="020B0504020200020000"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2D8C"/>
                    </a:solidFill>
                  </a:tcPr>
                </a:tc>
                <a:extLst>
                  <a:ext uri="{0D108BD9-81ED-4DB2-BD59-A6C34878D82A}">
                    <a16:rowId xmlns:a16="http://schemas.microsoft.com/office/drawing/2014/main" val="2977901544"/>
                  </a:ext>
                </a:extLst>
              </a:tr>
            </a:tbl>
          </a:graphicData>
        </a:graphic>
      </p:graphicFrame>
    </p:spTree>
    <p:extLst>
      <p:ext uri="{BB962C8B-B14F-4D97-AF65-F5344CB8AC3E}">
        <p14:creationId xmlns:p14="http://schemas.microsoft.com/office/powerpoint/2010/main" val="97058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0" y="257533"/>
            <a:ext cx="6186045" cy="382156"/>
          </a:xfrm>
          <a:prstGeom prst="rect">
            <a:avLst/>
          </a:prstGeom>
        </p:spPr>
        <p:txBody>
          <a:bodyPr vert="horz" wrap="square" lIns="0" tIns="12700" rIns="0" bIns="0" rtlCol="0">
            <a:spAutoFit/>
          </a:bodyPr>
          <a:lstStyle/>
          <a:p>
            <a:pPr marL="12700">
              <a:lnSpc>
                <a:spcPct val="100000"/>
              </a:lnSpc>
              <a:spcBef>
                <a:spcPts val="100"/>
              </a:spcBef>
            </a:pPr>
            <a:r>
              <a:rPr lang="it-IT" sz="2400" b="1" i="1" spc="-45" dirty="0">
                <a:solidFill>
                  <a:srgbClr val="FFC000"/>
                </a:solidFill>
                <a:latin typeface="Trebuchet MS"/>
                <a:cs typeface="Trebuchet MS"/>
              </a:rPr>
              <a:t>RecAppCal</a:t>
            </a:r>
            <a:r>
              <a:rPr lang="it-IT" sz="2400" b="1" spc="-45" dirty="0">
                <a:solidFill>
                  <a:srgbClr val="FFC000"/>
                </a:solidFill>
                <a:latin typeface="Trebuchet MS"/>
                <a:cs typeface="Trebuchet MS"/>
              </a:rPr>
              <a:t>: </a:t>
            </a:r>
            <a:r>
              <a:rPr sz="2400" b="1" spc="-45" dirty="0" err="1">
                <a:solidFill>
                  <a:srgbClr val="FFC000"/>
                </a:solidFill>
                <a:latin typeface="Trebuchet MS"/>
                <a:cs typeface="Trebuchet MS"/>
              </a:rPr>
              <a:t>Attori</a:t>
            </a:r>
            <a:r>
              <a:rPr sz="2400" b="1" spc="-80" dirty="0">
                <a:solidFill>
                  <a:srgbClr val="FFC000"/>
                </a:solidFill>
                <a:latin typeface="Trebuchet MS"/>
                <a:cs typeface="Trebuchet MS"/>
              </a:rPr>
              <a:t> </a:t>
            </a:r>
            <a:r>
              <a:rPr sz="2400" b="1" spc="-50" dirty="0">
                <a:solidFill>
                  <a:srgbClr val="FFC000"/>
                </a:solidFill>
                <a:latin typeface="Trebuchet MS"/>
                <a:cs typeface="Trebuchet MS"/>
              </a:rPr>
              <a:t>coinvolti</a:t>
            </a:r>
            <a:r>
              <a:rPr sz="2400" b="1" spc="-75" dirty="0">
                <a:solidFill>
                  <a:srgbClr val="FFC000"/>
                </a:solidFill>
                <a:latin typeface="Trebuchet MS"/>
                <a:cs typeface="Trebuchet MS"/>
              </a:rPr>
              <a:t> </a:t>
            </a:r>
            <a:r>
              <a:rPr sz="2400" b="1" spc="-50" dirty="0">
                <a:solidFill>
                  <a:srgbClr val="FFC000"/>
                </a:solidFill>
                <a:latin typeface="Trebuchet MS"/>
                <a:cs typeface="Trebuchet MS"/>
              </a:rPr>
              <a:t>nell’intervento</a:t>
            </a:r>
            <a:endParaRPr sz="2400" dirty="0">
              <a:latin typeface="Trebuchet MS"/>
              <a:cs typeface="Trebuchet MS"/>
            </a:endParaRPr>
          </a:p>
        </p:txBody>
      </p:sp>
      <p:sp>
        <p:nvSpPr>
          <p:cNvPr id="3" name="object 3"/>
          <p:cNvSpPr txBox="1"/>
          <p:nvPr/>
        </p:nvSpPr>
        <p:spPr>
          <a:xfrm>
            <a:off x="4136363" y="5815214"/>
            <a:ext cx="1566545" cy="166071"/>
          </a:xfrm>
          <a:prstGeom prst="rect">
            <a:avLst/>
          </a:prstGeom>
        </p:spPr>
        <p:txBody>
          <a:bodyPr vert="horz" wrap="square" lIns="0" tIns="12065" rIns="0" bIns="0" rtlCol="0">
            <a:spAutoFit/>
          </a:bodyPr>
          <a:lstStyle/>
          <a:p>
            <a:pPr marL="12700">
              <a:lnSpc>
                <a:spcPct val="100000"/>
              </a:lnSpc>
              <a:spcBef>
                <a:spcPts val="95"/>
              </a:spcBef>
            </a:pPr>
            <a:r>
              <a:rPr sz="1000" spc="-5" dirty="0">
                <a:latin typeface="Lucida Sans Unicode"/>
                <a:cs typeface="Lucida Sans Unicode"/>
              </a:rPr>
              <a:t>Con</a:t>
            </a:r>
            <a:r>
              <a:rPr sz="1000" spc="-15" dirty="0">
                <a:latin typeface="Lucida Sans Unicode"/>
                <a:cs typeface="Lucida Sans Unicode"/>
              </a:rPr>
              <a:t> </a:t>
            </a:r>
            <a:r>
              <a:rPr sz="1000" spc="-5" dirty="0" err="1">
                <a:latin typeface="Lucida Sans Unicode"/>
                <a:cs typeface="Lucida Sans Unicode"/>
              </a:rPr>
              <a:t>il</a:t>
            </a:r>
            <a:r>
              <a:rPr sz="1000" spc="-25" dirty="0">
                <a:latin typeface="Lucida Sans Unicode"/>
                <a:cs typeface="Lucida Sans Unicode"/>
              </a:rPr>
              <a:t> </a:t>
            </a:r>
            <a:r>
              <a:rPr lang="it-IT" sz="1000" spc="-5" dirty="0">
                <a:latin typeface="Lucida Sans Unicode"/>
                <a:cs typeface="Lucida Sans Unicode"/>
              </a:rPr>
              <a:t>sostegno</a:t>
            </a:r>
            <a:r>
              <a:rPr sz="1000" spc="-10" dirty="0">
                <a:latin typeface="Lucida Sans Unicode"/>
                <a:cs typeface="Lucida Sans Unicode"/>
              </a:rPr>
              <a:t> del</a:t>
            </a:r>
            <a:r>
              <a:rPr sz="1000" spc="-15" dirty="0">
                <a:latin typeface="Lucida Sans Unicode"/>
                <a:cs typeface="Lucida Sans Unicode"/>
              </a:rPr>
              <a:t> </a:t>
            </a:r>
            <a:r>
              <a:rPr sz="1000" spc="-10" dirty="0">
                <a:latin typeface="Lucida Sans Unicode"/>
                <a:cs typeface="Lucida Sans Unicode"/>
              </a:rPr>
              <a:t>MIM</a:t>
            </a:r>
            <a:endParaRPr sz="1000" dirty="0">
              <a:latin typeface="Lucida Sans Unicode"/>
              <a:cs typeface="Lucida Sans Unicode"/>
            </a:endParaRPr>
          </a:p>
        </p:txBody>
      </p:sp>
      <p:pic>
        <p:nvPicPr>
          <p:cNvPr id="4" name="object 4"/>
          <p:cNvPicPr/>
          <p:nvPr/>
        </p:nvPicPr>
        <p:blipFill>
          <a:blip r:embed="rId2" cstate="print"/>
          <a:stretch>
            <a:fillRect/>
          </a:stretch>
        </p:blipFill>
        <p:spPr>
          <a:xfrm>
            <a:off x="6687311" y="6414515"/>
            <a:ext cx="4797552" cy="303276"/>
          </a:xfrm>
          <a:prstGeom prst="rect">
            <a:avLst/>
          </a:prstGeom>
        </p:spPr>
      </p:pic>
      <p:pic>
        <p:nvPicPr>
          <p:cNvPr id="12" name="object 12"/>
          <p:cNvPicPr/>
          <p:nvPr/>
        </p:nvPicPr>
        <p:blipFill>
          <a:blip r:embed="rId3" cstate="print"/>
          <a:stretch>
            <a:fillRect/>
          </a:stretch>
        </p:blipFill>
        <p:spPr>
          <a:xfrm>
            <a:off x="2426842" y="5604331"/>
            <a:ext cx="1547116" cy="379258"/>
          </a:xfrm>
          <a:prstGeom prst="rect">
            <a:avLst/>
          </a:prstGeom>
        </p:spPr>
      </p:pic>
      <p:sp>
        <p:nvSpPr>
          <p:cNvPr id="14" name="object 14"/>
          <p:cNvSpPr txBox="1"/>
          <p:nvPr/>
        </p:nvSpPr>
        <p:spPr>
          <a:xfrm>
            <a:off x="8077200" y="5576218"/>
            <a:ext cx="1876425" cy="482600"/>
          </a:xfrm>
          <a:prstGeom prst="rect">
            <a:avLst/>
          </a:prstGeom>
        </p:spPr>
        <p:txBody>
          <a:bodyPr vert="horz" wrap="square" lIns="0" tIns="12065" rIns="0" bIns="0" rtlCol="0">
            <a:spAutoFit/>
          </a:bodyPr>
          <a:lstStyle/>
          <a:p>
            <a:pPr marL="12700" marR="5080">
              <a:lnSpc>
                <a:spcPct val="100000"/>
              </a:lnSpc>
              <a:spcBef>
                <a:spcPts val="95"/>
              </a:spcBef>
            </a:pPr>
            <a:r>
              <a:rPr sz="1000" spc="-10" dirty="0">
                <a:latin typeface="Lucida Sans Unicode"/>
                <a:cs typeface="Lucida Sans Unicode"/>
              </a:rPr>
              <a:t>Con</a:t>
            </a:r>
            <a:r>
              <a:rPr sz="1000" spc="-5" dirty="0">
                <a:latin typeface="Lucida Sans Unicode"/>
                <a:cs typeface="Lucida Sans Unicode"/>
              </a:rPr>
              <a:t> il</a:t>
            </a:r>
            <a:r>
              <a:rPr sz="1000" spc="-10" dirty="0">
                <a:latin typeface="Lucida Sans Unicode"/>
                <a:cs typeface="Lucida Sans Unicode"/>
              </a:rPr>
              <a:t> supporto </a:t>
            </a:r>
            <a:r>
              <a:rPr sz="1000" spc="-5" dirty="0">
                <a:latin typeface="Lucida Sans Unicode"/>
                <a:cs typeface="Lucida Sans Unicode"/>
              </a:rPr>
              <a:t> </a:t>
            </a:r>
            <a:r>
              <a:rPr sz="1000" spc="-10" dirty="0">
                <a:latin typeface="Lucida Sans Unicode"/>
                <a:cs typeface="Lucida Sans Unicode"/>
              </a:rPr>
              <a:t>dell’Osservatorio</a:t>
            </a:r>
            <a:r>
              <a:rPr sz="1000" spc="30" dirty="0">
                <a:latin typeface="Lucida Sans Unicode"/>
                <a:cs typeface="Lucida Sans Unicode"/>
              </a:rPr>
              <a:t> </a:t>
            </a:r>
            <a:r>
              <a:rPr sz="1000" spc="-10" dirty="0">
                <a:latin typeface="Lucida Sans Unicode"/>
                <a:cs typeface="Lucida Sans Unicode"/>
              </a:rPr>
              <a:t>Regionale </a:t>
            </a:r>
            <a:r>
              <a:rPr sz="1000" spc="-5" dirty="0">
                <a:latin typeface="Lucida Sans Unicode"/>
                <a:cs typeface="Lucida Sans Unicode"/>
              </a:rPr>
              <a:t> Istruzione e</a:t>
            </a:r>
            <a:r>
              <a:rPr sz="1000" spc="-15" dirty="0">
                <a:latin typeface="Lucida Sans Unicode"/>
                <a:cs typeface="Lucida Sans Unicode"/>
              </a:rPr>
              <a:t> </a:t>
            </a:r>
            <a:r>
              <a:rPr sz="1000" spc="-5" dirty="0">
                <a:latin typeface="Lucida Sans Unicode"/>
                <a:cs typeface="Lucida Sans Unicode"/>
              </a:rPr>
              <a:t>Diritto</a:t>
            </a:r>
            <a:r>
              <a:rPr sz="1000" dirty="0">
                <a:latin typeface="Lucida Sans Unicode"/>
                <a:cs typeface="Lucida Sans Unicode"/>
              </a:rPr>
              <a:t> </a:t>
            </a:r>
            <a:r>
              <a:rPr sz="1000" spc="-5" dirty="0">
                <a:latin typeface="Lucida Sans Unicode"/>
                <a:cs typeface="Lucida Sans Unicode"/>
              </a:rPr>
              <a:t>allo</a:t>
            </a:r>
            <a:r>
              <a:rPr sz="1000" spc="-35" dirty="0">
                <a:latin typeface="Lucida Sans Unicode"/>
                <a:cs typeface="Lucida Sans Unicode"/>
              </a:rPr>
              <a:t> </a:t>
            </a:r>
            <a:r>
              <a:rPr sz="1000" spc="-5" dirty="0">
                <a:latin typeface="Lucida Sans Unicode"/>
                <a:cs typeface="Lucida Sans Unicode"/>
              </a:rPr>
              <a:t>Studio</a:t>
            </a:r>
            <a:endParaRPr sz="1000" dirty="0">
              <a:latin typeface="Lucida Sans Unicode"/>
              <a:cs typeface="Lucida Sans Unicode"/>
            </a:endParaRPr>
          </a:p>
        </p:txBody>
      </p:sp>
      <p:sp>
        <p:nvSpPr>
          <p:cNvPr id="16" name="CasellaDiTesto 15"/>
          <p:cNvSpPr txBox="1"/>
          <p:nvPr/>
        </p:nvSpPr>
        <p:spPr>
          <a:xfrm>
            <a:off x="42727" y="825465"/>
            <a:ext cx="3657600" cy="2308324"/>
          </a:xfrm>
          <a:prstGeom prst="rect">
            <a:avLst/>
          </a:prstGeom>
          <a:noFill/>
        </p:spPr>
        <p:txBody>
          <a:bodyPr wrap="square" rtlCol="0">
            <a:spAutoFit/>
          </a:bodyPr>
          <a:lstStyle/>
          <a:p>
            <a:pPr marL="285750" indent="-285750">
              <a:buFont typeface="Arial" panose="020B0604020202020204" pitchFamily="34" charset="0"/>
              <a:buChar char="•"/>
            </a:pPr>
            <a:r>
              <a:rPr lang="it-IT" sz="1600" b="1" dirty="0">
                <a:solidFill>
                  <a:srgbClr val="FFC000"/>
                </a:solidFill>
              </a:rPr>
              <a:t>Regione Calabria Dipartimento Istruzione :</a:t>
            </a:r>
            <a:r>
              <a:rPr lang="it-IT" sz="1600" dirty="0"/>
              <a:t> ente finanziatore con funzione di programmazione e coordinamento delle attività </a:t>
            </a:r>
          </a:p>
          <a:p>
            <a:pPr marL="285750" indent="-285750">
              <a:buFont typeface="Arial" panose="020B0604020202020204" pitchFamily="34" charset="0"/>
              <a:buChar char="•"/>
            </a:pPr>
            <a:r>
              <a:rPr lang="it-IT" sz="1600" b="1" dirty="0">
                <a:solidFill>
                  <a:srgbClr val="FFC000"/>
                </a:solidFill>
              </a:rPr>
              <a:t>USR: </a:t>
            </a:r>
            <a:r>
              <a:rPr lang="it-IT" sz="1600" dirty="0"/>
              <a:t>con funzione di coordinamento delle Istituzioni coinvolte e loro coinvolgimento per l’inserimento del progetto negli organi collegiali degli Istituti coinvolti </a:t>
            </a:r>
          </a:p>
        </p:txBody>
      </p:sp>
      <p:sp>
        <p:nvSpPr>
          <p:cNvPr id="17" name="CasellaDiTesto 16"/>
          <p:cNvSpPr txBox="1"/>
          <p:nvPr/>
        </p:nvSpPr>
        <p:spPr>
          <a:xfrm>
            <a:off x="8663087" y="797927"/>
            <a:ext cx="3523098" cy="4278094"/>
          </a:xfrm>
          <a:prstGeom prst="rect">
            <a:avLst/>
          </a:prstGeom>
          <a:noFill/>
        </p:spPr>
        <p:txBody>
          <a:bodyPr wrap="square" rtlCol="0">
            <a:spAutoFit/>
          </a:bodyPr>
          <a:lstStyle/>
          <a:p>
            <a:pPr marL="285750" indent="-285750">
              <a:buFont typeface="Arial" panose="020B0604020202020204" pitchFamily="34" charset="0"/>
              <a:buChar char="•"/>
            </a:pPr>
            <a:r>
              <a:rPr lang="it-IT" sz="1600" b="1" dirty="0">
                <a:solidFill>
                  <a:srgbClr val="FFC000"/>
                </a:solidFill>
              </a:rPr>
              <a:t>Atenei Calabresi : </a:t>
            </a:r>
            <a:r>
              <a:rPr lang="it-IT" sz="1600" dirty="0"/>
              <a:t>Università della Calabria (UNICAL) capofila di rete, Università Magna Grecia di Catanzaro, Università Mediterranea di Reggo Calabria con funzioni di formazione dei formatori, azioni di per tutoring predisposizione test da caricare in piattaforma, gestione piattaforma. </a:t>
            </a:r>
          </a:p>
          <a:p>
            <a:pPr marL="285750" indent="-285750">
              <a:buFont typeface="Arial" panose="020B0604020202020204" pitchFamily="34" charset="0"/>
              <a:buChar char="•"/>
            </a:pPr>
            <a:r>
              <a:rPr lang="it-IT" sz="1600" b="1" dirty="0">
                <a:solidFill>
                  <a:srgbClr val="FFC000"/>
                </a:solidFill>
              </a:rPr>
              <a:t>Università Bocconi : </a:t>
            </a:r>
            <a:r>
              <a:rPr lang="it-IT" sz="1600" dirty="0"/>
              <a:t>con funzioni di individuazione delle scuole coinvolte. Monitoraggio e analisi dei risultati che interesseranno il gruppo campione ed il gruppo controllo. Produzione di evidenza scientifica di un report volto alla comunicazione dell’impatto del progetto </a:t>
            </a:r>
          </a:p>
        </p:txBody>
      </p:sp>
      <p:sp>
        <p:nvSpPr>
          <p:cNvPr id="21" name="CasellaDiTesto 20"/>
          <p:cNvSpPr txBox="1"/>
          <p:nvPr/>
        </p:nvSpPr>
        <p:spPr>
          <a:xfrm>
            <a:off x="140877" y="3168883"/>
            <a:ext cx="3338902" cy="2062103"/>
          </a:xfrm>
          <a:prstGeom prst="rect">
            <a:avLst/>
          </a:prstGeom>
          <a:noFill/>
        </p:spPr>
        <p:txBody>
          <a:bodyPr wrap="square" rtlCol="0">
            <a:spAutoFit/>
          </a:bodyPr>
          <a:lstStyle/>
          <a:p>
            <a:pPr marL="285750" indent="-285750">
              <a:buFont typeface="Arial" panose="020B0604020202020204" pitchFamily="34" charset="0"/>
              <a:buChar char="•"/>
            </a:pPr>
            <a:r>
              <a:rPr lang="it-IT" sz="1600" b="1" dirty="0">
                <a:solidFill>
                  <a:srgbClr val="FFC000"/>
                </a:solidFill>
              </a:rPr>
              <a:t>Invalsi: </a:t>
            </a:r>
            <a:r>
              <a:rPr lang="it-IT" sz="1600" dirty="0"/>
              <a:t>con funzioni di supporto organizzativo scientifico del progetto. Messa a disposizione dei dati valutativi dei singoli studenti e non del dato aggregato. Assunzione del progetto a prototipo nazionale da replicare in altre regioni</a:t>
            </a:r>
          </a:p>
        </p:txBody>
      </p:sp>
      <p:pic>
        <p:nvPicPr>
          <p:cNvPr id="13" name="Immagine 12"/>
          <p:cNvPicPr>
            <a:picLocks noChangeAspect="1"/>
          </p:cNvPicPr>
          <p:nvPr/>
        </p:nvPicPr>
        <p:blipFill>
          <a:blip r:embed="rId4"/>
          <a:stretch>
            <a:fillRect/>
          </a:stretch>
        </p:blipFill>
        <p:spPr>
          <a:xfrm>
            <a:off x="5089892" y="1981200"/>
            <a:ext cx="1963082" cy="2798307"/>
          </a:xfrm>
          <a:prstGeom prst="rect">
            <a:avLst/>
          </a:prstGeom>
        </p:spPr>
      </p:pic>
      <p:pic>
        <p:nvPicPr>
          <p:cNvPr id="22" name="Immagine1">
            <a:extLst>
              <a:ext uri="{FF2B5EF4-FFF2-40B4-BE49-F238E27FC236}">
                <a16:creationId xmlns:a16="http://schemas.microsoft.com/office/drawing/2014/main" id="{A8B6A8C7-1E33-F3F1-55A3-E884C04AEA44}"/>
              </a:ext>
            </a:extLst>
          </p:cNvPr>
          <p:cNvPicPr/>
          <p:nvPr/>
        </p:nvPicPr>
        <p:blipFill>
          <a:blip r:embed="rId5">
            <a:lum/>
            <a:alphaModFix/>
          </a:blip>
          <a:srcRect/>
          <a:stretch>
            <a:fillRect/>
          </a:stretch>
        </p:blipFill>
        <p:spPr>
          <a:xfrm>
            <a:off x="5313491" y="858536"/>
            <a:ext cx="1066800" cy="966017"/>
          </a:xfrm>
          <a:prstGeom prst="rect">
            <a:avLst/>
          </a:prstGeom>
          <a:noFill/>
          <a:ln>
            <a:noFill/>
            <a:prstDash/>
          </a:ln>
        </p:spPr>
      </p:pic>
      <p:pic>
        <p:nvPicPr>
          <p:cNvPr id="23" name="Immagine 22" descr="Immagine che contiene Rettangolo, simbolo, linea, bianco&#10;&#10;Descrizione generata automaticamente">
            <a:extLst>
              <a:ext uri="{FF2B5EF4-FFF2-40B4-BE49-F238E27FC236}">
                <a16:creationId xmlns:a16="http://schemas.microsoft.com/office/drawing/2014/main" id="{62AC69BF-3E2C-72E0-F8CC-BC82011584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3426" y="2282457"/>
            <a:ext cx="732428" cy="689344"/>
          </a:xfrm>
          <a:prstGeom prst="rect">
            <a:avLst/>
          </a:prstGeom>
        </p:spPr>
      </p:pic>
      <p:pic>
        <p:nvPicPr>
          <p:cNvPr id="24" name="Immagine 23"/>
          <p:cNvPicPr>
            <a:picLocks noChangeAspect="1"/>
          </p:cNvPicPr>
          <p:nvPr/>
        </p:nvPicPr>
        <p:blipFill rotWithShape="1">
          <a:blip r:embed="rId7" cstate="print">
            <a:extLst>
              <a:ext uri="{28A0092B-C50C-407E-A947-70E740481C1C}">
                <a14:useLocalDpi xmlns:a14="http://schemas.microsoft.com/office/drawing/2010/main" val="0"/>
              </a:ext>
            </a:extLst>
          </a:blip>
          <a:srcRect l="7313" t="3282" r="7313" b="7019"/>
          <a:stretch/>
        </p:blipFill>
        <p:spPr>
          <a:xfrm>
            <a:off x="4229041" y="3522633"/>
            <a:ext cx="589450" cy="744568"/>
          </a:xfrm>
          <a:prstGeom prst="rect">
            <a:avLst/>
          </a:prstGeom>
        </p:spPr>
      </p:pic>
      <p:pic>
        <p:nvPicPr>
          <p:cNvPr id="25" name="Immagine 24" descr="Immagine che contiene clipart, logo, disegno, Elementi grafici&#10;&#10;Descrizione generata automaticamente">
            <a:extLst>
              <a:ext uri="{FF2B5EF4-FFF2-40B4-BE49-F238E27FC236}">
                <a16:creationId xmlns:a16="http://schemas.microsoft.com/office/drawing/2014/main" id="{E1257F08-9EDD-9FB7-1ECA-E22035CDD5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2717" y="4353924"/>
            <a:ext cx="604204" cy="722097"/>
          </a:xfrm>
          <a:prstGeom prst="rect">
            <a:avLst/>
          </a:prstGeom>
        </p:spPr>
      </p:pic>
      <p:pic>
        <p:nvPicPr>
          <p:cNvPr id="26" name="Immagine 25" descr="Immagine che contiene logo, Carattere, Elementi grafici, design&#10;&#10;Descrizione generata automaticamente">
            <a:extLst>
              <a:ext uri="{FF2B5EF4-FFF2-40B4-BE49-F238E27FC236}">
                <a16:creationId xmlns:a16="http://schemas.microsoft.com/office/drawing/2014/main" id="{ECBA2BA9-5668-90D6-E3DF-A9F2EF5CCF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8246" b="28335"/>
          <a:stretch/>
        </p:blipFill>
        <p:spPr>
          <a:xfrm>
            <a:off x="7052974" y="3074613"/>
            <a:ext cx="1237163" cy="896039"/>
          </a:xfrm>
          <a:prstGeom prst="rect">
            <a:avLst/>
          </a:prstGeom>
        </p:spPr>
      </p:pic>
      <p:pic>
        <p:nvPicPr>
          <p:cNvPr id="27" name="Immagine 26"/>
          <p:cNvPicPr>
            <a:picLocks noChangeAspect="1"/>
          </p:cNvPicPr>
          <p:nvPr/>
        </p:nvPicPr>
        <p:blipFill rotWithShape="1">
          <a:blip r:embed="rId10" cstate="print">
            <a:extLst>
              <a:ext uri="{28A0092B-C50C-407E-A947-70E740481C1C}">
                <a14:useLocalDpi xmlns:a14="http://schemas.microsoft.com/office/drawing/2010/main" val="0"/>
              </a:ext>
            </a:extLst>
          </a:blip>
          <a:srcRect l="21951" t="15000" r="21138" b="22501"/>
          <a:stretch/>
        </p:blipFill>
        <p:spPr>
          <a:xfrm>
            <a:off x="7009949" y="2157061"/>
            <a:ext cx="661606" cy="472576"/>
          </a:xfrm>
          <a:prstGeom prst="rect">
            <a:avLst/>
          </a:prstGeom>
        </p:spPr>
      </p:pic>
      <p:pic>
        <p:nvPicPr>
          <p:cNvPr id="28" name="Immagin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05583" y="5526471"/>
            <a:ext cx="710196" cy="7101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5507" y="855556"/>
            <a:ext cx="8194431" cy="507356"/>
          </a:xfrm>
        </p:spPr>
        <p:txBody>
          <a:bodyPr/>
          <a:lstStyle/>
          <a:p>
            <a:pPr marL="12700" marR="5080" lvl="0" indent="0" defTabSz="914400" rtl="0" eaLnBrk="1" fontAlgn="auto" latinLnBrk="0" hangingPunct="1">
              <a:lnSpc>
                <a:spcPct val="100000"/>
              </a:lnSpc>
              <a:spcBef>
                <a:spcPts val="95"/>
              </a:spcBef>
              <a:spcAft>
                <a:spcPts val="0"/>
              </a:spcAft>
              <a:tabLst/>
              <a:defRPr/>
            </a:pPr>
            <a:r>
              <a:rPr lang="it-IT" sz="1800" b="1" kern="1200" spc="-100" dirty="0">
                <a:solidFill>
                  <a:srgbClr val="3A3838"/>
                </a:solidFill>
                <a:ea typeface="+mn-ea"/>
              </a:rPr>
              <a:t>Il comitato scientifico </a:t>
            </a:r>
            <a:r>
              <a:rPr lang="it-IT" sz="1800" kern="1200" spc="-100" dirty="0">
                <a:solidFill>
                  <a:srgbClr val="3A3838"/>
                </a:solidFill>
                <a:ea typeface="+mn-ea"/>
              </a:rPr>
              <a:t>composto da rappresentanti del sistema universitario calabrese, dell’USR, dell’INVALSI e della Regione Calabria:</a:t>
            </a:r>
            <a:br>
              <a:rPr lang="it-IT" sz="1800" kern="1200" spc="-100" dirty="0">
                <a:solidFill>
                  <a:srgbClr val="3A3838"/>
                </a:solidFill>
                <a:ea typeface="+mn-ea"/>
              </a:rPr>
            </a:br>
            <a:endParaRPr lang="it-IT" dirty="0"/>
          </a:p>
        </p:txBody>
      </p:sp>
      <p:sp>
        <p:nvSpPr>
          <p:cNvPr id="3" name="Sottotitolo 2"/>
          <p:cNvSpPr>
            <a:spLocks noGrp="1"/>
          </p:cNvSpPr>
          <p:nvPr>
            <p:ph type="subTitle" idx="4"/>
          </p:nvPr>
        </p:nvSpPr>
        <p:spPr>
          <a:xfrm>
            <a:off x="4164622" y="4038600"/>
            <a:ext cx="8534400" cy="2215991"/>
          </a:xfrm>
        </p:spPr>
        <p:txBody>
          <a:bodyPr/>
          <a:lstStyle/>
          <a:p>
            <a:pPr marL="514350" lvl="0" indent="-514350">
              <a:buFont typeface="+mj-lt"/>
              <a:buAutoNum type="arabicPeriod"/>
            </a:pPr>
            <a:r>
              <a:rPr lang="it-IT" dirty="0">
                <a:latin typeface="Lucida Sans Unicode" panose="020B0602030504020204" pitchFamily="34" charset="0"/>
                <a:cs typeface="Lucida Sans Unicode" panose="020B0602030504020204" pitchFamily="34" charset="0"/>
              </a:rPr>
              <a:t>Definisce la metodologia didattica e di valutazione innovativa e predispone il materiale didattico</a:t>
            </a:r>
          </a:p>
          <a:p>
            <a:pPr marL="514350" lvl="0" indent="-514350">
              <a:buFont typeface="+mj-lt"/>
              <a:buAutoNum type="arabicPeriod"/>
            </a:pPr>
            <a:r>
              <a:rPr lang="it-IT" dirty="0">
                <a:latin typeface="Lucida Sans Unicode" panose="020B0602030504020204" pitchFamily="34" charset="0"/>
                <a:cs typeface="Lucida Sans Unicode" panose="020B0602030504020204" pitchFamily="34" charset="0"/>
              </a:rPr>
              <a:t>Coordina e sovraintende le attività riconosciute in capo al sistema universitario in qualità di soggetto attuatore</a:t>
            </a:r>
          </a:p>
          <a:p>
            <a:pPr marL="514350" lvl="0" indent="-514350">
              <a:buFont typeface="+mj-lt"/>
              <a:buAutoNum type="arabicPeriod"/>
            </a:pPr>
            <a:r>
              <a:rPr lang="it-IT" dirty="0">
                <a:latin typeface="Lucida Sans Unicode" panose="020B0602030504020204" pitchFamily="34" charset="0"/>
                <a:cs typeface="Lucida Sans Unicode" panose="020B0602030504020204" pitchFamily="34" charset="0"/>
              </a:rPr>
              <a:t>Coordina la formazione dei docenti delle istituzioni scolastiche calabresi selezionate</a:t>
            </a:r>
          </a:p>
          <a:p>
            <a:pPr marL="514350" lvl="0" indent="-514350">
              <a:buFont typeface="+mj-lt"/>
              <a:buAutoNum type="arabicPeriod"/>
            </a:pPr>
            <a:r>
              <a:rPr lang="it-IT" dirty="0">
                <a:latin typeface="Lucida Sans Unicode" panose="020B0602030504020204" pitchFamily="34" charset="0"/>
                <a:cs typeface="Lucida Sans Unicode" panose="020B0602030504020204" pitchFamily="34" charset="0"/>
              </a:rPr>
              <a:t>Coordina le attività di </a:t>
            </a:r>
            <a:r>
              <a:rPr lang="it-IT" dirty="0" err="1">
                <a:latin typeface="Lucida Sans Unicode" panose="020B0602030504020204" pitchFamily="34" charset="0"/>
                <a:cs typeface="Lucida Sans Unicode" panose="020B0602030504020204" pitchFamily="34" charset="0"/>
              </a:rPr>
              <a:t>peer</a:t>
            </a:r>
            <a:r>
              <a:rPr lang="it-IT" dirty="0">
                <a:latin typeface="Lucida Sans Unicode" panose="020B0602030504020204" pitchFamily="34" charset="0"/>
                <a:cs typeface="Lucida Sans Unicode" panose="020B0602030504020204" pitchFamily="34" charset="0"/>
              </a:rPr>
              <a:t> tutoring</a:t>
            </a:r>
          </a:p>
          <a:p>
            <a:endParaRPr lang="it-IT" dirty="0"/>
          </a:p>
        </p:txBody>
      </p:sp>
      <p:sp>
        <p:nvSpPr>
          <p:cNvPr id="4" name="Rettangolo 3"/>
          <p:cNvSpPr/>
          <p:nvPr/>
        </p:nvSpPr>
        <p:spPr>
          <a:xfrm>
            <a:off x="1676400" y="228600"/>
            <a:ext cx="9469259" cy="461665"/>
          </a:xfrm>
          <a:prstGeom prst="rect">
            <a:avLst/>
          </a:prstGeom>
        </p:spPr>
        <p:txBody>
          <a:bodyPr wrap="none">
            <a:spAutoFit/>
          </a:bodyPr>
          <a:lstStyle/>
          <a:p>
            <a:r>
              <a:rPr lang="it-IT" sz="2400" b="1" i="1" kern="0" spc="-45" dirty="0">
                <a:solidFill>
                  <a:srgbClr val="FFC000"/>
                </a:solidFill>
                <a:latin typeface="Trebuchet MS"/>
                <a:ea typeface="+mj-ea"/>
                <a:cs typeface="Trebuchet MS"/>
              </a:rPr>
              <a:t>RecAppCal</a:t>
            </a:r>
            <a:r>
              <a:rPr lang="it-IT" sz="2400" b="1" kern="0" spc="-45" dirty="0">
                <a:solidFill>
                  <a:srgbClr val="FFC000"/>
                </a:solidFill>
                <a:latin typeface="Trebuchet MS"/>
                <a:ea typeface="+mj-ea"/>
                <a:cs typeface="Trebuchet MS"/>
              </a:rPr>
              <a:t>: </a:t>
            </a:r>
            <a:r>
              <a:rPr lang="it-IT" sz="2400" b="1" kern="0" spc="-90" dirty="0">
                <a:solidFill>
                  <a:srgbClr val="FFC000"/>
                </a:solidFill>
                <a:latin typeface="Trebuchet MS"/>
                <a:ea typeface="+mj-ea"/>
              </a:rPr>
              <a:t>Costituzione, Compiti e Funzioni del Comitato Scientifico</a:t>
            </a:r>
            <a:endParaRPr lang="it-IT" dirty="0"/>
          </a:p>
        </p:txBody>
      </p:sp>
      <p:pic>
        <p:nvPicPr>
          <p:cNvPr id="5" name="Elemento grafico 3" descr="Riunione contorno">
            <a:extLst>
              <a:ext uri="{FF2B5EF4-FFF2-40B4-BE49-F238E27FC236}">
                <a16:creationId xmlns:a16="http://schemas.microsoft.com/office/drawing/2014/main" id="{EA396B20-B7D8-AA5E-80D9-21F1D029AC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6400" y="690265"/>
            <a:ext cx="2175494" cy="2175494"/>
          </a:xfrm>
          <a:prstGeom prst="rect">
            <a:avLst/>
          </a:prstGeom>
        </p:spPr>
      </p:pic>
      <p:pic>
        <p:nvPicPr>
          <p:cNvPr id="6" name="Elemento grafico 4" descr="Aula con riempimento a tinta unita">
            <a:extLst>
              <a:ext uri="{FF2B5EF4-FFF2-40B4-BE49-F238E27FC236}">
                <a16:creationId xmlns:a16="http://schemas.microsoft.com/office/drawing/2014/main" id="{449AAEC7-AAA9-D052-309E-C25CF60D0A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71" y="3366957"/>
            <a:ext cx="2215463" cy="2215463"/>
          </a:xfrm>
          <a:prstGeom prst="rect">
            <a:avLst/>
          </a:prstGeom>
        </p:spPr>
      </p:pic>
      <p:pic>
        <p:nvPicPr>
          <p:cNvPr id="8" name="object 4"/>
          <p:cNvPicPr/>
          <p:nvPr/>
        </p:nvPicPr>
        <p:blipFill>
          <a:blip r:embed="rId6" cstate="print"/>
          <a:stretch>
            <a:fillRect/>
          </a:stretch>
        </p:blipFill>
        <p:spPr>
          <a:xfrm>
            <a:off x="6687311" y="6414515"/>
            <a:ext cx="4797552" cy="303276"/>
          </a:xfrm>
          <a:prstGeom prst="rect">
            <a:avLst/>
          </a:prstGeom>
        </p:spPr>
      </p:pic>
    </p:spTree>
    <p:extLst>
      <p:ext uri="{BB962C8B-B14F-4D97-AF65-F5344CB8AC3E}">
        <p14:creationId xmlns:p14="http://schemas.microsoft.com/office/powerpoint/2010/main" val="90064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74336"/>
            <a:ext cx="12116308" cy="382156"/>
          </a:xfrm>
          <a:prstGeom prst="rect">
            <a:avLst/>
          </a:prstGeom>
        </p:spPr>
        <p:txBody>
          <a:bodyPr vert="horz" wrap="square" lIns="0" tIns="12700" rIns="0" bIns="0" rtlCol="0">
            <a:spAutoFit/>
          </a:bodyPr>
          <a:lstStyle/>
          <a:p>
            <a:pPr marL="12700">
              <a:lnSpc>
                <a:spcPct val="100000"/>
              </a:lnSpc>
              <a:spcBef>
                <a:spcPts val="100"/>
              </a:spcBef>
            </a:pPr>
            <a:r>
              <a:rPr lang="it-IT" sz="2400" b="1" spc="-45" dirty="0">
                <a:solidFill>
                  <a:srgbClr val="FFC000"/>
                </a:solidFill>
                <a:latin typeface="Trebuchet MS"/>
                <a:cs typeface="Trebuchet MS"/>
              </a:rPr>
              <a:t> </a:t>
            </a:r>
            <a:r>
              <a:rPr lang="it-IT" sz="2400" b="1" i="1" spc="-45" dirty="0">
                <a:solidFill>
                  <a:srgbClr val="FFC000"/>
                </a:solidFill>
                <a:latin typeface="Trebuchet MS"/>
                <a:ea typeface="+mn-ea"/>
                <a:cs typeface="Trebuchet MS"/>
              </a:rPr>
              <a:t>RecAppCal</a:t>
            </a:r>
            <a:r>
              <a:rPr lang="it-IT" sz="2400" b="1" spc="-45" dirty="0">
                <a:solidFill>
                  <a:srgbClr val="FFC000"/>
                </a:solidFill>
                <a:latin typeface="Trebuchet MS"/>
                <a:ea typeface="+mn-ea"/>
                <a:cs typeface="Trebuchet MS"/>
              </a:rPr>
              <a:t>:</a:t>
            </a:r>
            <a:r>
              <a:rPr lang="it-IT" sz="2400" b="1" spc="-45" dirty="0">
                <a:solidFill>
                  <a:srgbClr val="FFC000"/>
                </a:solidFill>
                <a:latin typeface="Trebuchet MS"/>
                <a:cs typeface="Trebuchet MS"/>
              </a:rPr>
              <a:t> </a:t>
            </a:r>
            <a:r>
              <a:rPr sz="2400" b="1" spc="-45" dirty="0" err="1">
                <a:solidFill>
                  <a:srgbClr val="FFC000"/>
                </a:solidFill>
                <a:latin typeface="Trebuchet MS"/>
                <a:cs typeface="Trebuchet MS"/>
              </a:rPr>
              <a:t>Obiettivo</a:t>
            </a:r>
            <a:r>
              <a:rPr sz="2400" b="1" spc="-80" dirty="0">
                <a:solidFill>
                  <a:srgbClr val="FFC000"/>
                </a:solidFill>
                <a:latin typeface="Trebuchet MS"/>
                <a:cs typeface="Trebuchet MS"/>
              </a:rPr>
              <a:t> </a:t>
            </a:r>
            <a:r>
              <a:rPr lang="it-IT" sz="2400" b="1" spc="-45" dirty="0">
                <a:solidFill>
                  <a:srgbClr val="FFC000"/>
                </a:solidFill>
                <a:latin typeface="Trebuchet MS"/>
                <a:cs typeface="Trebuchet MS"/>
              </a:rPr>
              <a:t>o</a:t>
            </a:r>
            <a:r>
              <a:rPr sz="2400" b="1" spc="-45" dirty="0" err="1">
                <a:solidFill>
                  <a:srgbClr val="FFC000"/>
                </a:solidFill>
                <a:latin typeface="Trebuchet MS"/>
                <a:cs typeface="Trebuchet MS"/>
              </a:rPr>
              <a:t>perativo</a:t>
            </a:r>
            <a:r>
              <a:rPr sz="2400" b="1" spc="-105" dirty="0">
                <a:solidFill>
                  <a:srgbClr val="FFC000"/>
                </a:solidFill>
                <a:latin typeface="Trebuchet MS"/>
                <a:cs typeface="Trebuchet MS"/>
              </a:rPr>
              <a:t> </a:t>
            </a:r>
            <a:r>
              <a:rPr sz="2400" b="1" dirty="0">
                <a:solidFill>
                  <a:srgbClr val="FFC000"/>
                </a:solidFill>
                <a:latin typeface="Trebuchet MS"/>
                <a:cs typeface="Trebuchet MS"/>
              </a:rPr>
              <a:t>e</a:t>
            </a:r>
            <a:r>
              <a:rPr lang="it-IT" sz="2400" b="1" spc="-95" dirty="0">
                <a:solidFill>
                  <a:srgbClr val="FFC000"/>
                </a:solidFill>
                <a:latin typeface="Trebuchet MS"/>
                <a:cs typeface="Trebuchet MS"/>
              </a:rPr>
              <a:t> </a:t>
            </a:r>
            <a:r>
              <a:rPr lang="it-IT" sz="2400" b="1" spc="-45" dirty="0">
                <a:solidFill>
                  <a:srgbClr val="FFC000"/>
                </a:solidFill>
                <a:latin typeface="Trebuchet MS"/>
                <a:cs typeface="Trebuchet MS"/>
              </a:rPr>
              <a:t>c</a:t>
            </a:r>
            <a:r>
              <a:rPr sz="2400" b="1" spc="-45" dirty="0" err="1">
                <a:solidFill>
                  <a:srgbClr val="FFC000"/>
                </a:solidFill>
                <a:latin typeface="Trebuchet MS"/>
                <a:cs typeface="Trebuchet MS"/>
              </a:rPr>
              <a:t>osti</a:t>
            </a:r>
            <a:r>
              <a:rPr sz="2400" b="1" spc="-85" dirty="0">
                <a:solidFill>
                  <a:srgbClr val="FFC000"/>
                </a:solidFill>
                <a:latin typeface="Trebuchet MS"/>
                <a:cs typeface="Trebuchet MS"/>
              </a:rPr>
              <a:t> </a:t>
            </a:r>
            <a:r>
              <a:rPr sz="2400" b="1" spc="-35" dirty="0">
                <a:solidFill>
                  <a:srgbClr val="FFC000"/>
                </a:solidFill>
                <a:latin typeface="Trebuchet MS"/>
                <a:cs typeface="Trebuchet MS"/>
              </a:rPr>
              <a:t>del</a:t>
            </a:r>
            <a:r>
              <a:rPr lang="it-IT" sz="2400" b="1" spc="-35" dirty="0">
                <a:solidFill>
                  <a:srgbClr val="FFC000"/>
                </a:solidFill>
                <a:latin typeface="Trebuchet MS"/>
                <a:cs typeface="Trebuchet MS"/>
              </a:rPr>
              <a:t> </a:t>
            </a:r>
            <a:r>
              <a:rPr lang="it-IT" sz="2400" b="1" spc="-95" dirty="0">
                <a:solidFill>
                  <a:srgbClr val="FFC000"/>
                </a:solidFill>
                <a:latin typeface="Trebuchet MS"/>
                <a:cs typeface="Trebuchet MS"/>
              </a:rPr>
              <a:t>p</a:t>
            </a:r>
            <a:r>
              <a:rPr sz="2400" b="1" spc="-50" dirty="0" err="1">
                <a:solidFill>
                  <a:srgbClr val="FFC000"/>
                </a:solidFill>
                <a:latin typeface="Trebuchet MS"/>
                <a:cs typeface="Trebuchet MS"/>
              </a:rPr>
              <a:t>rogetto</a:t>
            </a:r>
            <a:r>
              <a:rPr lang="it-IT" sz="2400" b="1" spc="-50" dirty="0">
                <a:solidFill>
                  <a:srgbClr val="FFC000"/>
                </a:solidFill>
                <a:latin typeface="Trebuchet MS"/>
                <a:cs typeface="Trebuchet MS"/>
              </a:rPr>
              <a:t> sostenuti dalla Regione </a:t>
            </a:r>
            <a:endParaRPr sz="2400" dirty="0">
              <a:latin typeface="Trebuchet MS"/>
              <a:cs typeface="Trebuchet MS"/>
            </a:endParaRPr>
          </a:p>
        </p:txBody>
      </p:sp>
      <p:pic>
        <p:nvPicPr>
          <p:cNvPr id="3" name="object 3"/>
          <p:cNvPicPr/>
          <p:nvPr/>
        </p:nvPicPr>
        <p:blipFill>
          <a:blip r:embed="rId2" cstate="print"/>
          <a:stretch>
            <a:fillRect/>
          </a:stretch>
        </p:blipFill>
        <p:spPr>
          <a:xfrm>
            <a:off x="6687311" y="6414515"/>
            <a:ext cx="4797552" cy="303276"/>
          </a:xfrm>
          <a:prstGeom prst="rect">
            <a:avLst/>
          </a:prstGeom>
        </p:spPr>
      </p:pic>
      <p:sp>
        <p:nvSpPr>
          <p:cNvPr id="17" name="Rettangolo 16"/>
          <p:cNvSpPr/>
          <p:nvPr/>
        </p:nvSpPr>
        <p:spPr>
          <a:xfrm>
            <a:off x="-57914" y="685800"/>
            <a:ext cx="12173713" cy="923330"/>
          </a:xfrm>
          <a:prstGeom prst="rect">
            <a:avLst/>
          </a:prstGeom>
        </p:spPr>
        <p:txBody>
          <a:bodyPr wrap="square">
            <a:spAutoFit/>
          </a:bodyPr>
          <a:lstStyle/>
          <a:p>
            <a:pPr marL="12700" marR="5080" algn="just">
              <a:lnSpc>
                <a:spcPct val="100000"/>
              </a:lnSpc>
              <a:spcBef>
                <a:spcPts val="95"/>
              </a:spcBef>
            </a:pPr>
            <a:r>
              <a:rPr lang="it-IT" spc="-100" dirty="0">
                <a:solidFill>
                  <a:srgbClr val="3A3838"/>
                </a:solidFill>
                <a:latin typeface="Lucida Sans Unicode"/>
                <a:cs typeface="Lucida Sans Unicode"/>
              </a:rPr>
              <a:t>L’obiettivo operativo consiste nel miglioramento del successo formativo, attraverso la sperimentazione di una </a:t>
            </a:r>
            <a:r>
              <a:rPr lang="it-IT" b="1" dirty="0">
                <a:latin typeface="Lucida Sans Unicode" panose="020B0602030504020204" pitchFamily="34" charset="0"/>
                <a:cs typeface="Lucida Sans Unicode" panose="020B0602030504020204" pitchFamily="34" charset="0"/>
              </a:rPr>
              <a:t>metodologia didattica e di valutazione innovativa </a:t>
            </a:r>
            <a:r>
              <a:rPr lang="it-IT" spc="-100" dirty="0">
                <a:solidFill>
                  <a:srgbClr val="3A3838"/>
                </a:solidFill>
                <a:latin typeface="Lucida Sans Unicode"/>
                <a:cs typeface="Lucida Sans Unicode"/>
              </a:rPr>
              <a:t>finalizzata al recupero, potenziamento, innalzamento e valutazione delle competenze chiave (italiano e matematica) degli studenti calabresi del primo e del secondo ciclo.</a:t>
            </a:r>
          </a:p>
        </p:txBody>
      </p:sp>
      <p:sp>
        <p:nvSpPr>
          <p:cNvPr id="18" name="object 21">
            <a:extLst>
              <a:ext uri="{FF2B5EF4-FFF2-40B4-BE49-F238E27FC236}">
                <a16:creationId xmlns:a16="http://schemas.microsoft.com/office/drawing/2014/main" id="{15ED5FE0-930A-B38E-DC3C-381548CB894D}"/>
              </a:ext>
            </a:extLst>
          </p:cNvPr>
          <p:cNvSpPr/>
          <p:nvPr/>
        </p:nvSpPr>
        <p:spPr>
          <a:xfrm>
            <a:off x="5257801" y="2914459"/>
            <a:ext cx="1132205" cy="914400"/>
          </a:xfrm>
          <a:custGeom>
            <a:avLst/>
            <a:gdLst/>
            <a:ahLst/>
            <a:cxnLst/>
            <a:rect l="l" t="t" r="r" b="b"/>
            <a:pathLst>
              <a:path w="435609" h="373379">
                <a:moveTo>
                  <a:pt x="176623" y="311150"/>
                </a:moveTo>
                <a:lnTo>
                  <a:pt x="145028" y="311150"/>
                </a:lnTo>
                <a:lnTo>
                  <a:pt x="148605" y="328930"/>
                </a:lnTo>
                <a:lnTo>
                  <a:pt x="201485" y="363220"/>
                </a:lnTo>
                <a:lnTo>
                  <a:pt x="265655" y="373380"/>
                </a:lnTo>
                <a:lnTo>
                  <a:pt x="290056" y="373380"/>
                </a:lnTo>
                <a:lnTo>
                  <a:pt x="331071" y="372110"/>
                </a:lnTo>
                <a:lnTo>
                  <a:pt x="378885" y="364490"/>
                </a:lnTo>
                <a:lnTo>
                  <a:pt x="418541" y="345440"/>
                </a:lnTo>
                <a:lnTo>
                  <a:pt x="419767" y="342900"/>
                </a:lnTo>
                <a:lnTo>
                  <a:pt x="272963" y="342900"/>
                </a:lnTo>
                <a:lnTo>
                  <a:pt x="259496" y="341630"/>
                </a:lnTo>
                <a:lnTo>
                  <a:pt x="259496" y="339090"/>
                </a:lnTo>
                <a:lnTo>
                  <a:pt x="238778" y="339090"/>
                </a:lnTo>
                <a:lnTo>
                  <a:pt x="224275" y="336550"/>
                </a:lnTo>
                <a:lnTo>
                  <a:pt x="218060" y="335280"/>
                </a:lnTo>
                <a:lnTo>
                  <a:pt x="218060" y="328930"/>
                </a:lnTo>
                <a:lnTo>
                  <a:pt x="197341" y="328930"/>
                </a:lnTo>
                <a:lnTo>
                  <a:pt x="188641" y="325120"/>
                </a:lnTo>
                <a:lnTo>
                  <a:pt x="182126" y="321310"/>
                </a:lnTo>
                <a:lnTo>
                  <a:pt x="178039" y="316230"/>
                </a:lnTo>
                <a:lnTo>
                  <a:pt x="176623" y="311150"/>
                </a:lnTo>
                <a:close/>
              </a:path>
              <a:path w="435609" h="373379">
                <a:moveTo>
                  <a:pt x="300933" y="322580"/>
                </a:moveTo>
                <a:lnTo>
                  <a:pt x="280214" y="322580"/>
                </a:lnTo>
                <a:lnTo>
                  <a:pt x="280214" y="342900"/>
                </a:lnTo>
                <a:lnTo>
                  <a:pt x="300933" y="342900"/>
                </a:lnTo>
                <a:lnTo>
                  <a:pt x="300933" y="322580"/>
                </a:lnTo>
                <a:close/>
              </a:path>
              <a:path w="435609" h="373379">
                <a:moveTo>
                  <a:pt x="342369" y="321310"/>
                </a:moveTo>
                <a:lnTo>
                  <a:pt x="321651" y="321310"/>
                </a:lnTo>
                <a:lnTo>
                  <a:pt x="321651" y="341630"/>
                </a:lnTo>
                <a:lnTo>
                  <a:pt x="308184" y="342900"/>
                </a:lnTo>
                <a:lnTo>
                  <a:pt x="419767" y="342900"/>
                </a:lnTo>
                <a:lnTo>
                  <a:pt x="421605" y="339090"/>
                </a:lnTo>
                <a:lnTo>
                  <a:pt x="342369" y="339090"/>
                </a:lnTo>
                <a:lnTo>
                  <a:pt x="342369" y="321310"/>
                </a:lnTo>
                <a:close/>
              </a:path>
              <a:path w="435609" h="373379">
                <a:moveTo>
                  <a:pt x="342369" y="318770"/>
                </a:moveTo>
                <a:lnTo>
                  <a:pt x="218060" y="318770"/>
                </a:lnTo>
                <a:lnTo>
                  <a:pt x="224793" y="320040"/>
                </a:lnTo>
                <a:lnTo>
                  <a:pt x="231526" y="320040"/>
                </a:lnTo>
                <a:lnTo>
                  <a:pt x="238778" y="321310"/>
                </a:lnTo>
                <a:lnTo>
                  <a:pt x="238778" y="339090"/>
                </a:lnTo>
                <a:lnTo>
                  <a:pt x="259496" y="339090"/>
                </a:lnTo>
                <a:lnTo>
                  <a:pt x="259496" y="322580"/>
                </a:lnTo>
                <a:lnTo>
                  <a:pt x="307148" y="322580"/>
                </a:lnTo>
                <a:lnTo>
                  <a:pt x="321651" y="321310"/>
                </a:lnTo>
                <a:lnTo>
                  <a:pt x="342369" y="321310"/>
                </a:lnTo>
                <a:lnTo>
                  <a:pt x="342369" y="318770"/>
                </a:lnTo>
                <a:close/>
              </a:path>
              <a:path w="435609" h="373379">
                <a:moveTo>
                  <a:pt x="383806" y="316230"/>
                </a:moveTo>
                <a:lnTo>
                  <a:pt x="363088" y="316230"/>
                </a:lnTo>
                <a:lnTo>
                  <a:pt x="363088" y="335280"/>
                </a:lnTo>
                <a:lnTo>
                  <a:pt x="356872" y="336550"/>
                </a:lnTo>
                <a:lnTo>
                  <a:pt x="342369" y="339090"/>
                </a:lnTo>
                <a:lnTo>
                  <a:pt x="421605" y="339090"/>
                </a:lnTo>
                <a:lnTo>
                  <a:pt x="426506" y="328930"/>
                </a:lnTo>
                <a:lnTo>
                  <a:pt x="383806" y="328930"/>
                </a:lnTo>
                <a:lnTo>
                  <a:pt x="383806" y="316230"/>
                </a:lnTo>
                <a:close/>
              </a:path>
              <a:path w="435609" h="373379">
                <a:moveTo>
                  <a:pt x="169428" y="0"/>
                </a:moveTo>
                <a:lnTo>
                  <a:pt x="145028" y="0"/>
                </a:lnTo>
                <a:lnTo>
                  <a:pt x="104012" y="1270"/>
                </a:lnTo>
                <a:lnTo>
                  <a:pt x="56198" y="10160"/>
                </a:lnTo>
                <a:lnTo>
                  <a:pt x="16542" y="29210"/>
                </a:lnTo>
                <a:lnTo>
                  <a:pt x="0" y="62230"/>
                </a:lnTo>
                <a:lnTo>
                  <a:pt x="0" y="114300"/>
                </a:lnTo>
                <a:lnTo>
                  <a:pt x="1270" y="124460"/>
                </a:lnTo>
                <a:lnTo>
                  <a:pt x="5114" y="134620"/>
                </a:lnTo>
                <a:lnTo>
                  <a:pt x="11581" y="143510"/>
                </a:lnTo>
                <a:lnTo>
                  <a:pt x="20718" y="149860"/>
                </a:lnTo>
                <a:lnTo>
                  <a:pt x="20718" y="160020"/>
                </a:lnTo>
                <a:lnTo>
                  <a:pt x="12236" y="167640"/>
                </a:lnTo>
                <a:lnTo>
                  <a:pt x="5697" y="176530"/>
                </a:lnTo>
                <a:lnTo>
                  <a:pt x="1489" y="185420"/>
                </a:lnTo>
                <a:lnTo>
                  <a:pt x="0" y="196850"/>
                </a:lnTo>
                <a:lnTo>
                  <a:pt x="0" y="248920"/>
                </a:lnTo>
                <a:lnTo>
                  <a:pt x="31902" y="292100"/>
                </a:lnTo>
                <a:lnTo>
                  <a:pt x="75905" y="306070"/>
                </a:lnTo>
                <a:lnTo>
                  <a:pt x="120627" y="311150"/>
                </a:lnTo>
                <a:lnTo>
                  <a:pt x="181285" y="311150"/>
                </a:lnTo>
                <a:lnTo>
                  <a:pt x="186464" y="313690"/>
                </a:lnTo>
                <a:lnTo>
                  <a:pt x="191644" y="313690"/>
                </a:lnTo>
                <a:lnTo>
                  <a:pt x="197341" y="314960"/>
                </a:lnTo>
                <a:lnTo>
                  <a:pt x="197341" y="328930"/>
                </a:lnTo>
                <a:lnTo>
                  <a:pt x="218060" y="328930"/>
                </a:lnTo>
                <a:lnTo>
                  <a:pt x="218060" y="318770"/>
                </a:lnTo>
                <a:lnTo>
                  <a:pt x="342369" y="318770"/>
                </a:lnTo>
                <a:lnTo>
                  <a:pt x="349103" y="317500"/>
                </a:lnTo>
                <a:lnTo>
                  <a:pt x="356354" y="316230"/>
                </a:lnTo>
                <a:lnTo>
                  <a:pt x="383806" y="316230"/>
                </a:lnTo>
                <a:lnTo>
                  <a:pt x="383806" y="311150"/>
                </a:lnTo>
                <a:lnTo>
                  <a:pt x="391057" y="308610"/>
                </a:lnTo>
                <a:lnTo>
                  <a:pt x="398309" y="304800"/>
                </a:lnTo>
                <a:lnTo>
                  <a:pt x="404524" y="302260"/>
                </a:lnTo>
                <a:lnTo>
                  <a:pt x="435084" y="302260"/>
                </a:lnTo>
                <a:lnTo>
                  <a:pt x="435084" y="290830"/>
                </a:lnTo>
                <a:lnTo>
                  <a:pt x="252245" y="290830"/>
                </a:lnTo>
                <a:lnTo>
                  <a:pt x="238778" y="289560"/>
                </a:lnTo>
                <a:lnTo>
                  <a:pt x="238778" y="287020"/>
                </a:lnTo>
                <a:lnTo>
                  <a:pt x="218060" y="287020"/>
                </a:lnTo>
                <a:lnTo>
                  <a:pt x="203557" y="285750"/>
                </a:lnTo>
                <a:lnTo>
                  <a:pt x="197341" y="283210"/>
                </a:lnTo>
                <a:lnTo>
                  <a:pt x="197341" y="279400"/>
                </a:lnTo>
                <a:lnTo>
                  <a:pt x="114468" y="279400"/>
                </a:lnTo>
                <a:lnTo>
                  <a:pt x="114468" y="276860"/>
                </a:lnTo>
                <a:lnTo>
                  <a:pt x="93750" y="276860"/>
                </a:lnTo>
                <a:lnTo>
                  <a:pt x="79247" y="274320"/>
                </a:lnTo>
                <a:lnTo>
                  <a:pt x="73031" y="273050"/>
                </a:lnTo>
                <a:lnTo>
                  <a:pt x="73031" y="266700"/>
                </a:lnTo>
                <a:lnTo>
                  <a:pt x="52313" y="266700"/>
                </a:lnTo>
                <a:lnTo>
                  <a:pt x="43613" y="262890"/>
                </a:lnTo>
                <a:lnTo>
                  <a:pt x="37098" y="259080"/>
                </a:lnTo>
                <a:lnTo>
                  <a:pt x="33011" y="254000"/>
                </a:lnTo>
                <a:lnTo>
                  <a:pt x="31595" y="248920"/>
                </a:lnTo>
                <a:lnTo>
                  <a:pt x="31595" y="240030"/>
                </a:lnTo>
                <a:lnTo>
                  <a:pt x="430422" y="240030"/>
                </a:lnTo>
                <a:lnTo>
                  <a:pt x="429506" y="238760"/>
                </a:lnTo>
                <a:lnTo>
                  <a:pt x="269855" y="238760"/>
                </a:lnTo>
                <a:lnTo>
                  <a:pt x="225392" y="236220"/>
                </a:lnTo>
                <a:lnTo>
                  <a:pt x="189183" y="229870"/>
                </a:lnTo>
                <a:lnTo>
                  <a:pt x="164823" y="219710"/>
                </a:lnTo>
                <a:lnTo>
                  <a:pt x="114468" y="219710"/>
                </a:lnTo>
                <a:lnTo>
                  <a:pt x="99965" y="218440"/>
                </a:lnTo>
                <a:lnTo>
                  <a:pt x="93750" y="215900"/>
                </a:lnTo>
                <a:lnTo>
                  <a:pt x="93750" y="209550"/>
                </a:lnTo>
                <a:lnTo>
                  <a:pt x="73031" y="209550"/>
                </a:lnTo>
                <a:lnTo>
                  <a:pt x="64331" y="205740"/>
                </a:lnTo>
                <a:lnTo>
                  <a:pt x="57816" y="201930"/>
                </a:lnTo>
                <a:lnTo>
                  <a:pt x="53729" y="196850"/>
                </a:lnTo>
                <a:lnTo>
                  <a:pt x="52313" y="191770"/>
                </a:lnTo>
                <a:lnTo>
                  <a:pt x="52313" y="182880"/>
                </a:lnTo>
                <a:lnTo>
                  <a:pt x="203667" y="182880"/>
                </a:lnTo>
                <a:lnTo>
                  <a:pt x="225392" y="179070"/>
                </a:lnTo>
                <a:lnTo>
                  <a:pt x="269855" y="176530"/>
                </a:lnTo>
                <a:lnTo>
                  <a:pt x="400639" y="176530"/>
                </a:lnTo>
                <a:lnTo>
                  <a:pt x="382980" y="165100"/>
                </a:lnTo>
                <a:lnTo>
                  <a:pt x="335895" y="151130"/>
                </a:lnTo>
                <a:lnTo>
                  <a:pt x="310256" y="147320"/>
                </a:lnTo>
                <a:lnTo>
                  <a:pt x="310774" y="144780"/>
                </a:lnTo>
                <a:lnTo>
                  <a:pt x="114468" y="144780"/>
                </a:lnTo>
                <a:lnTo>
                  <a:pt x="114468" y="142240"/>
                </a:lnTo>
                <a:lnTo>
                  <a:pt x="93750" y="142240"/>
                </a:lnTo>
                <a:lnTo>
                  <a:pt x="79247" y="139700"/>
                </a:lnTo>
                <a:lnTo>
                  <a:pt x="73031" y="138430"/>
                </a:lnTo>
                <a:lnTo>
                  <a:pt x="73031" y="132080"/>
                </a:lnTo>
                <a:lnTo>
                  <a:pt x="52313" y="132080"/>
                </a:lnTo>
                <a:lnTo>
                  <a:pt x="43613" y="128270"/>
                </a:lnTo>
                <a:lnTo>
                  <a:pt x="37098" y="123190"/>
                </a:lnTo>
                <a:lnTo>
                  <a:pt x="33011" y="119380"/>
                </a:lnTo>
                <a:lnTo>
                  <a:pt x="31595" y="114300"/>
                </a:lnTo>
                <a:lnTo>
                  <a:pt x="31595" y="104140"/>
                </a:lnTo>
                <a:lnTo>
                  <a:pt x="290056" y="104140"/>
                </a:lnTo>
                <a:lnTo>
                  <a:pt x="290056" y="92710"/>
                </a:lnTo>
                <a:lnTo>
                  <a:pt x="145546" y="92710"/>
                </a:lnTo>
                <a:lnTo>
                  <a:pt x="101082" y="91440"/>
                </a:lnTo>
                <a:lnTo>
                  <a:pt x="64874" y="83820"/>
                </a:lnTo>
                <a:lnTo>
                  <a:pt x="40513" y="73660"/>
                </a:lnTo>
                <a:lnTo>
                  <a:pt x="31595" y="62230"/>
                </a:lnTo>
                <a:lnTo>
                  <a:pt x="40513" y="49530"/>
                </a:lnTo>
                <a:lnTo>
                  <a:pt x="64874" y="40640"/>
                </a:lnTo>
                <a:lnTo>
                  <a:pt x="101082" y="33020"/>
                </a:lnTo>
                <a:lnTo>
                  <a:pt x="145546" y="30480"/>
                </a:lnTo>
                <a:lnTo>
                  <a:pt x="275812" y="30480"/>
                </a:lnTo>
                <a:lnTo>
                  <a:pt x="258153" y="19050"/>
                </a:lnTo>
                <a:lnTo>
                  <a:pt x="233598" y="10160"/>
                </a:lnTo>
                <a:lnTo>
                  <a:pt x="214151" y="5080"/>
                </a:lnTo>
                <a:lnTo>
                  <a:pt x="169428" y="0"/>
                </a:lnTo>
                <a:close/>
              </a:path>
              <a:path w="435609" h="373379">
                <a:moveTo>
                  <a:pt x="435084" y="302260"/>
                </a:moveTo>
                <a:lnTo>
                  <a:pt x="404524" y="302260"/>
                </a:lnTo>
                <a:lnTo>
                  <a:pt x="404524" y="311150"/>
                </a:lnTo>
                <a:lnTo>
                  <a:pt x="403108" y="316230"/>
                </a:lnTo>
                <a:lnTo>
                  <a:pt x="399021" y="321310"/>
                </a:lnTo>
                <a:lnTo>
                  <a:pt x="392506" y="325120"/>
                </a:lnTo>
                <a:lnTo>
                  <a:pt x="383806" y="328930"/>
                </a:lnTo>
                <a:lnTo>
                  <a:pt x="426506" y="328930"/>
                </a:lnTo>
                <a:lnTo>
                  <a:pt x="435084" y="311150"/>
                </a:lnTo>
                <a:lnTo>
                  <a:pt x="435084" y="302260"/>
                </a:lnTo>
                <a:close/>
              </a:path>
              <a:path w="435609" h="373379">
                <a:moveTo>
                  <a:pt x="280214" y="270510"/>
                </a:moveTo>
                <a:lnTo>
                  <a:pt x="259496" y="270510"/>
                </a:lnTo>
                <a:lnTo>
                  <a:pt x="259496" y="290830"/>
                </a:lnTo>
                <a:lnTo>
                  <a:pt x="280214" y="290830"/>
                </a:lnTo>
                <a:lnTo>
                  <a:pt x="280214" y="270510"/>
                </a:lnTo>
                <a:close/>
              </a:path>
              <a:path w="435609" h="373379">
                <a:moveTo>
                  <a:pt x="321651" y="269240"/>
                </a:moveTo>
                <a:lnTo>
                  <a:pt x="300933" y="269240"/>
                </a:lnTo>
                <a:lnTo>
                  <a:pt x="300933" y="289560"/>
                </a:lnTo>
                <a:lnTo>
                  <a:pt x="294199" y="290830"/>
                </a:lnTo>
                <a:lnTo>
                  <a:pt x="435084" y="290830"/>
                </a:lnTo>
                <a:lnTo>
                  <a:pt x="435084" y="287020"/>
                </a:lnTo>
                <a:lnTo>
                  <a:pt x="321651" y="287020"/>
                </a:lnTo>
                <a:lnTo>
                  <a:pt x="321651" y="269240"/>
                </a:lnTo>
                <a:close/>
              </a:path>
              <a:path w="435609" h="373379">
                <a:moveTo>
                  <a:pt x="363088" y="262890"/>
                </a:moveTo>
                <a:lnTo>
                  <a:pt x="197341" y="262890"/>
                </a:lnTo>
                <a:lnTo>
                  <a:pt x="210808" y="265430"/>
                </a:lnTo>
                <a:lnTo>
                  <a:pt x="218060" y="266700"/>
                </a:lnTo>
                <a:lnTo>
                  <a:pt x="218060" y="287020"/>
                </a:lnTo>
                <a:lnTo>
                  <a:pt x="238778" y="287020"/>
                </a:lnTo>
                <a:lnTo>
                  <a:pt x="238778" y="269240"/>
                </a:lnTo>
                <a:lnTo>
                  <a:pt x="321651" y="269240"/>
                </a:lnTo>
                <a:lnTo>
                  <a:pt x="321651" y="266700"/>
                </a:lnTo>
                <a:lnTo>
                  <a:pt x="328384" y="265430"/>
                </a:lnTo>
                <a:lnTo>
                  <a:pt x="335636" y="265430"/>
                </a:lnTo>
                <a:lnTo>
                  <a:pt x="342369" y="264160"/>
                </a:lnTo>
                <a:lnTo>
                  <a:pt x="363088" y="264160"/>
                </a:lnTo>
                <a:lnTo>
                  <a:pt x="363088" y="262890"/>
                </a:lnTo>
                <a:close/>
              </a:path>
              <a:path w="435609" h="373379">
                <a:moveTo>
                  <a:pt x="363088" y="264160"/>
                </a:moveTo>
                <a:lnTo>
                  <a:pt x="342369" y="264160"/>
                </a:lnTo>
                <a:lnTo>
                  <a:pt x="342369" y="283210"/>
                </a:lnTo>
                <a:lnTo>
                  <a:pt x="336154" y="285750"/>
                </a:lnTo>
                <a:lnTo>
                  <a:pt x="321651" y="287020"/>
                </a:lnTo>
                <a:lnTo>
                  <a:pt x="435084" y="287020"/>
                </a:lnTo>
                <a:lnTo>
                  <a:pt x="435084" y="276860"/>
                </a:lnTo>
                <a:lnTo>
                  <a:pt x="363088" y="276860"/>
                </a:lnTo>
                <a:lnTo>
                  <a:pt x="363088" y="264160"/>
                </a:lnTo>
                <a:close/>
              </a:path>
              <a:path w="435609" h="373379">
                <a:moveTo>
                  <a:pt x="155905" y="259080"/>
                </a:moveTo>
                <a:lnTo>
                  <a:pt x="124827" y="259080"/>
                </a:lnTo>
                <a:lnTo>
                  <a:pt x="124827" y="266700"/>
                </a:lnTo>
                <a:lnTo>
                  <a:pt x="126381" y="274320"/>
                </a:lnTo>
                <a:lnTo>
                  <a:pt x="130007" y="279400"/>
                </a:lnTo>
                <a:lnTo>
                  <a:pt x="197341" y="279400"/>
                </a:lnTo>
                <a:lnTo>
                  <a:pt x="197341" y="276860"/>
                </a:lnTo>
                <a:lnTo>
                  <a:pt x="176623" y="276860"/>
                </a:lnTo>
                <a:lnTo>
                  <a:pt x="167923" y="273050"/>
                </a:lnTo>
                <a:lnTo>
                  <a:pt x="161408" y="269240"/>
                </a:lnTo>
                <a:lnTo>
                  <a:pt x="157321" y="264160"/>
                </a:lnTo>
                <a:lnTo>
                  <a:pt x="155905" y="259080"/>
                </a:lnTo>
                <a:close/>
              </a:path>
              <a:path w="435609" h="373379">
                <a:moveTo>
                  <a:pt x="155905" y="252730"/>
                </a:moveTo>
                <a:lnTo>
                  <a:pt x="73031" y="252730"/>
                </a:lnTo>
                <a:lnTo>
                  <a:pt x="86498" y="255270"/>
                </a:lnTo>
                <a:lnTo>
                  <a:pt x="93750" y="256540"/>
                </a:lnTo>
                <a:lnTo>
                  <a:pt x="93750" y="276860"/>
                </a:lnTo>
                <a:lnTo>
                  <a:pt x="114468" y="276860"/>
                </a:lnTo>
                <a:lnTo>
                  <a:pt x="114468" y="259080"/>
                </a:lnTo>
                <a:lnTo>
                  <a:pt x="155905" y="259080"/>
                </a:lnTo>
                <a:lnTo>
                  <a:pt x="155905" y="252730"/>
                </a:lnTo>
                <a:close/>
              </a:path>
              <a:path w="435609" h="373379">
                <a:moveTo>
                  <a:pt x="383806" y="250190"/>
                </a:moveTo>
                <a:lnTo>
                  <a:pt x="155905" y="250190"/>
                </a:lnTo>
                <a:lnTo>
                  <a:pt x="162120" y="254000"/>
                </a:lnTo>
                <a:lnTo>
                  <a:pt x="168854" y="256540"/>
                </a:lnTo>
                <a:lnTo>
                  <a:pt x="176623" y="257810"/>
                </a:lnTo>
                <a:lnTo>
                  <a:pt x="176623" y="276860"/>
                </a:lnTo>
                <a:lnTo>
                  <a:pt x="197341" y="276860"/>
                </a:lnTo>
                <a:lnTo>
                  <a:pt x="197341" y="262890"/>
                </a:lnTo>
                <a:lnTo>
                  <a:pt x="363088" y="262890"/>
                </a:lnTo>
                <a:lnTo>
                  <a:pt x="363088" y="259080"/>
                </a:lnTo>
                <a:lnTo>
                  <a:pt x="377590" y="254000"/>
                </a:lnTo>
                <a:lnTo>
                  <a:pt x="383806" y="250190"/>
                </a:lnTo>
                <a:close/>
              </a:path>
              <a:path w="435609" h="373379">
                <a:moveTo>
                  <a:pt x="434234" y="250190"/>
                </a:moveTo>
                <a:lnTo>
                  <a:pt x="383806" y="250190"/>
                </a:lnTo>
                <a:lnTo>
                  <a:pt x="383806" y="259080"/>
                </a:lnTo>
                <a:lnTo>
                  <a:pt x="382390" y="264160"/>
                </a:lnTo>
                <a:lnTo>
                  <a:pt x="378303" y="269240"/>
                </a:lnTo>
                <a:lnTo>
                  <a:pt x="371788" y="273050"/>
                </a:lnTo>
                <a:lnTo>
                  <a:pt x="363088" y="276860"/>
                </a:lnTo>
                <a:lnTo>
                  <a:pt x="435084" y="276860"/>
                </a:lnTo>
                <a:lnTo>
                  <a:pt x="434962" y="257810"/>
                </a:lnTo>
                <a:lnTo>
                  <a:pt x="434234" y="250190"/>
                </a:lnTo>
                <a:close/>
              </a:path>
              <a:path w="435609" h="373379">
                <a:moveTo>
                  <a:pt x="300933" y="269240"/>
                </a:moveTo>
                <a:lnTo>
                  <a:pt x="238778" y="269240"/>
                </a:lnTo>
                <a:lnTo>
                  <a:pt x="252245" y="270510"/>
                </a:lnTo>
                <a:lnTo>
                  <a:pt x="286430" y="270510"/>
                </a:lnTo>
                <a:lnTo>
                  <a:pt x="300933" y="269240"/>
                </a:lnTo>
                <a:close/>
              </a:path>
              <a:path w="435609" h="373379">
                <a:moveTo>
                  <a:pt x="430422" y="240030"/>
                </a:moveTo>
                <a:lnTo>
                  <a:pt x="31595" y="240030"/>
                </a:lnTo>
                <a:lnTo>
                  <a:pt x="37810" y="242570"/>
                </a:lnTo>
                <a:lnTo>
                  <a:pt x="44544" y="245110"/>
                </a:lnTo>
                <a:lnTo>
                  <a:pt x="52313" y="247650"/>
                </a:lnTo>
                <a:lnTo>
                  <a:pt x="52313" y="266700"/>
                </a:lnTo>
                <a:lnTo>
                  <a:pt x="73031" y="266700"/>
                </a:lnTo>
                <a:lnTo>
                  <a:pt x="73031" y="252730"/>
                </a:lnTo>
                <a:lnTo>
                  <a:pt x="155905" y="252730"/>
                </a:lnTo>
                <a:lnTo>
                  <a:pt x="155905" y="250190"/>
                </a:lnTo>
                <a:lnTo>
                  <a:pt x="434234" y="250190"/>
                </a:lnTo>
                <a:lnTo>
                  <a:pt x="434112" y="248920"/>
                </a:lnTo>
                <a:lnTo>
                  <a:pt x="430422" y="240030"/>
                </a:lnTo>
                <a:close/>
              </a:path>
              <a:path w="435609" h="373379">
                <a:moveTo>
                  <a:pt x="400639" y="176530"/>
                </a:moveTo>
                <a:lnTo>
                  <a:pt x="269855" y="176530"/>
                </a:lnTo>
                <a:lnTo>
                  <a:pt x="314319" y="179070"/>
                </a:lnTo>
                <a:lnTo>
                  <a:pt x="350527" y="185420"/>
                </a:lnTo>
                <a:lnTo>
                  <a:pt x="374887" y="195580"/>
                </a:lnTo>
                <a:lnTo>
                  <a:pt x="383806" y="208280"/>
                </a:lnTo>
                <a:lnTo>
                  <a:pt x="374887" y="219710"/>
                </a:lnTo>
                <a:lnTo>
                  <a:pt x="350527" y="229870"/>
                </a:lnTo>
                <a:lnTo>
                  <a:pt x="314319" y="236220"/>
                </a:lnTo>
                <a:lnTo>
                  <a:pt x="269855" y="238760"/>
                </a:lnTo>
                <a:lnTo>
                  <a:pt x="429506" y="238760"/>
                </a:lnTo>
                <a:lnTo>
                  <a:pt x="424012" y="231140"/>
                </a:lnTo>
                <a:lnTo>
                  <a:pt x="414883" y="223520"/>
                </a:lnTo>
                <a:lnTo>
                  <a:pt x="414883" y="208280"/>
                </a:lnTo>
                <a:lnTo>
                  <a:pt x="411306" y="190500"/>
                </a:lnTo>
                <a:lnTo>
                  <a:pt x="400639" y="176530"/>
                </a:lnTo>
                <a:close/>
              </a:path>
              <a:path w="435609" h="373379">
                <a:moveTo>
                  <a:pt x="163931" y="196850"/>
                </a:moveTo>
                <a:lnTo>
                  <a:pt x="100483" y="196850"/>
                </a:lnTo>
                <a:lnTo>
                  <a:pt x="107217" y="199390"/>
                </a:lnTo>
                <a:lnTo>
                  <a:pt x="114468" y="199390"/>
                </a:lnTo>
                <a:lnTo>
                  <a:pt x="114468" y="219710"/>
                </a:lnTo>
                <a:lnTo>
                  <a:pt x="164823" y="219710"/>
                </a:lnTo>
                <a:lnTo>
                  <a:pt x="155905" y="208280"/>
                </a:lnTo>
                <a:lnTo>
                  <a:pt x="163931" y="196850"/>
                </a:lnTo>
                <a:close/>
              </a:path>
              <a:path w="435609" h="373379">
                <a:moveTo>
                  <a:pt x="203667" y="182880"/>
                </a:moveTo>
                <a:lnTo>
                  <a:pt x="52313" y="182880"/>
                </a:lnTo>
                <a:lnTo>
                  <a:pt x="58529" y="185420"/>
                </a:lnTo>
                <a:lnTo>
                  <a:pt x="65262" y="187960"/>
                </a:lnTo>
                <a:lnTo>
                  <a:pt x="73031" y="190500"/>
                </a:lnTo>
                <a:lnTo>
                  <a:pt x="73031" y="209550"/>
                </a:lnTo>
                <a:lnTo>
                  <a:pt x="93750" y="209550"/>
                </a:lnTo>
                <a:lnTo>
                  <a:pt x="93750" y="196850"/>
                </a:lnTo>
                <a:lnTo>
                  <a:pt x="163931" y="196850"/>
                </a:lnTo>
                <a:lnTo>
                  <a:pt x="164823" y="195580"/>
                </a:lnTo>
                <a:lnTo>
                  <a:pt x="189183" y="185420"/>
                </a:lnTo>
                <a:lnTo>
                  <a:pt x="203667" y="182880"/>
                </a:lnTo>
                <a:close/>
              </a:path>
              <a:path w="435609" h="373379">
                <a:moveTo>
                  <a:pt x="155905" y="124460"/>
                </a:moveTo>
                <a:lnTo>
                  <a:pt x="135186" y="124460"/>
                </a:lnTo>
                <a:lnTo>
                  <a:pt x="135186" y="144780"/>
                </a:lnTo>
                <a:lnTo>
                  <a:pt x="155905" y="144780"/>
                </a:lnTo>
                <a:lnTo>
                  <a:pt x="155905" y="124460"/>
                </a:lnTo>
                <a:close/>
              </a:path>
              <a:path w="435609" h="373379">
                <a:moveTo>
                  <a:pt x="197341" y="123190"/>
                </a:moveTo>
                <a:lnTo>
                  <a:pt x="176623" y="123190"/>
                </a:lnTo>
                <a:lnTo>
                  <a:pt x="176623" y="144780"/>
                </a:lnTo>
                <a:lnTo>
                  <a:pt x="310774" y="144780"/>
                </a:lnTo>
                <a:lnTo>
                  <a:pt x="310774" y="142240"/>
                </a:lnTo>
                <a:lnTo>
                  <a:pt x="197341" y="142240"/>
                </a:lnTo>
                <a:lnTo>
                  <a:pt x="197341" y="123190"/>
                </a:lnTo>
                <a:close/>
              </a:path>
              <a:path w="435609" h="373379">
                <a:moveTo>
                  <a:pt x="218060" y="118110"/>
                </a:moveTo>
                <a:lnTo>
                  <a:pt x="73031" y="118110"/>
                </a:lnTo>
                <a:lnTo>
                  <a:pt x="86498" y="120650"/>
                </a:lnTo>
                <a:lnTo>
                  <a:pt x="93750" y="121920"/>
                </a:lnTo>
                <a:lnTo>
                  <a:pt x="93750" y="142240"/>
                </a:lnTo>
                <a:lnTo>
                  <a:pt x="114468" y="142240"/>
                </a:lnTo>
                <a:lnTo>
                  <a:pt x="114468" y="123190"/>
                </a:lnTo>
                <a:lnTo>
                  <a:pt x="197341" y="123190"/>
                </a:lnTo>
                <a:lnTo>
                  <a:pt x="197341" y="121920"/>
                </a:lnTo>
                <a:lnTo>
                  <a:pt x="204075" y="120650"/>
                </a:lnTo>
                <a:lnTo>
                  <a:pt x="211326" y="119380"/>
                </a:lnTo>
                <a:lnTo>
                  <a:pt x="218060" y="118110"/>
                </a:lnTo>
                <a:close/>
              </a:path>
              <a:path w="435609" h="373379">
                <a:moveTo>
                  <a:pt x="238778" y="118110"/>
                </a:moveTo>
                <a:lnTo>
                  <a:pt x="218060" y="118110"/>
                </a:lnTo>
                <a:lnTo>
                  <a:pt x="218060" y="138430"/>
                </a:lnTo>
                <a:lnTo>
                  <a:pt x="211844" y="139700"/>
                </a:lnTo>
                <a:lnTo>
                  <a:pt x="197341" y="142240"/>
                </a:lnTo>
                <a:lnTo>
                  <a:pt x="310774" y="142240"/>
                </a:lnTo>
                <a:lnTo>
                  <a:pt x="310774" y="139700"/>
                </a:lnTo>
                <a:lnTo>
                  <a:pt x="309821" y="132080"/>
                </a:lnTo>
                <a:lnTo>
                  <a:pt x="238778" y="132080"/>
                </a:lnTo>
                <a:lnTo>
                  <a:pt x="238778" y="118110"/>
                </a:lnTo>
                <a:close/>
              </a:path>
              <a:path w="435609" h="373379">
                <a:moveTo>
                  <a:pt x="259496" y="104140"/>
                </a:moveTo>
                <a:lnTo>
                  <a:pt x="31595" y="104140"/>
                </a:lnTo>
                <a:lnTo>
                  <a:pt x="37810" y="107950"/>
                </a:lnTo>
                <a:lnTo>
                  <a:pt x="44544" y="110490"/>
                </a:lnTo>
                <a:lnTo>
                  <a:pt x="52313" y="113030"/>
                </a:lnTo>
                <a:lnTo>
                  <a:pt x="52313" y="132080"/>
                </a:lnTo>
                <a:lnTo>
                  <a:pt x="73031" y="132080"/>
                </a:lnTo>
                <a:lnTo>
                  <a:pt x="73031" y="118110"/>
                </a:lnTo>
                <a:lnTo>
                  <a:pt x="238778" y="118110"/>
                </a:lnTo>
                <a:lnTo>
                  <a:pt x="238778" y="113030"/>
                </a:lnTo>
                <a:lnTo>
                  <a:pt x="253281" y="107950"/>
                </a:lnTo>
                <a:lnTo>
                  <a:pt x="259496" y="104140"/>
                </a:lnTo>
                <a:close/>
              </a:path>
              <a:path w="435609" h="373379">
                <a:moveTo>
                  <a:pt x="290056" y="104140"/>
                </a:moveTo>
                <a:lnTo>
                  <a:pt x="259496" y="104140"/>
                </a:lnTo>
                <a:lnTo>
                  <a:pt x="259496" y="114300"/>
                </a:lnTo>
                <a:lnTo>
                  <a:pt x="258080" y="119380"/>
                </a:lnTo>
                <a:lnTo>
                  <a:pt x="253993" y="123190"/>
                </a:lnTo>
                <a:lnTo>
                  <a:pt x="247478" y="128270"/>
                </a:lnTo>
                <a:lnTo>
                  <a:pt x="238778" y="132080"/>
                </a:lnTo>
                <a:lnTo>
                  <a:pt x="309821" y="132080"/>
                </a:lnTo>
                <a:lnTo>
                  <a:pt x="309503" y="129540"/>
                </a:lnTo>
                <a:lnTo>
                  <a:pt x="305659" y="119380"/>
                </a:lnTo>
                <a:lnTo>
                  <a:pt x="299193" y="111760"/>
                </a:lnTo>
                <a:lnTo>
                  <a:pt x="290056" y="104140"/>
                </a:lnTo>
                <a:close/>
              </a:path>
              <a:path w="435609" h="373379">
                <a:moveTo>
                  <a:pt x="176623" y="123190"/>
                </a:moveTo>
                <a:lnTo>
                  <a:pt x="114468" y="123190"/>
                </a:lnTo>
                <a:lnTo>
                  <a:pt x="127935" y="124460"/>
                </a:lnTo>
                <a:lnTo>
                  <a:pt x="162120" y="124460"/>
                </a:lnTo>
                <a:lnTo>
                  <a:pt x="176623" y="123190"/>
                </a:lnTo>
                <a:close/>
              </a:path>
              <a:path w="435609" h="373379">
                <a:moveTo>
                  <a:pt x="275812" y="30480"/>
                </a:moveTo>
                <a:lnTo>
                  <a:pt x="145546" y="30480"/>
                </a:lnTo>
                <a:lnTo>
                  <a:pt x="190009" y="33020"/>
                </a:lnTo>
                <a:lnTo>
                  <a:pt x="226217" y="40640"/>
                </a:lnTo>
                <a:lnTo>
                  <a:pt x="250578" y="49530"/>
                </a:lnTo>
                <a:lnTo>
                  <a:pt x="259496" y="62230"/>
                </a:lnTo>
                <a:lnTo>
                  <a:pt x="250578" y="73660"/>
                </a:lnTo>
                <a:lnTo>
                  <a:pt x="226217" y="83820"/>
                </a:lnTo>
                <a:lnTo>
                  <a:pt x="190009" y="91440"/>
                </a:lnTo>
                <a:lnTo>
                  <a:pt x="145546" y="92710"/>
                </a:lnTo>
                <a:lnTo>
                  <a:pt x="290056" y="92710"/>
                </a:lnTo>
                <a:lnTo>
                  <a:pt x="290056" y="62230"/>
                </a:lnTo>
                <a:lnTo>
                  <a:pt x="286478" y="45720"/>
                </a:lnTo>
                <a:lnTo>
                  <a:pt x="275812" y="30480"/>
                </a:lnTo>
                <a:close/>
              </a:path>
            </a:pathLst>
          </a:custGeom>
          <a:solidFill>
            <a:srgbClr val="173799"/>
          </a:solidFill>
        </p:spPr>
        <p:txBody>
          <a:bodyPr wrap="square" lIns="0" tIns="0" rIns="0" bIns="0" rtlCol="0"/>
          <a:lstStyle/>
          <a:p>
            <a:endParaRPr/>
          </a:p>
        </p:txBody>
      </p:sp>
      <p:sp>
        <p:nvSpPr>
          <p:cNvPr id="19" name="Rettangolo 18"/>
          <p:cNvSpPr/>
          <p:nvPr/>
        </p:nvSpPr>
        <p:spPr>
          <a:xfrm>
            <a:off x="6477000" y="2590800"/>
            <a:ext cx="6096000" cy="1096710"/>
          </a:xfrm>
          <a:prstGeom prst="rect">
            <a:avLst/>
          </a:prstGeom>
        </p:spPr>
        <p:txBody>
          <a:bodyPr>
            <a:spAutoFit/>
          </a:bodyPr>
          <a:lstStyle/>
          <a:p>
            <a:pPr lvl="0">
              <a:lnSpc>
                <a:spcPct val="90000"/>
              </a:lnSpc>
              <a:spcBef>
                <a:spcPts val="1000"/>
              </a:spcBef>
              <a:defRPr/>
            </a:pPr>
            <a:r>
              <a:rPr lang="it-IT" spc="-85" dirty="0">
                <a:solidFill>
                  <a:srgbClr val="393838"/>
                </a:solidFill>
                <a:latin typeface="Lucida Sans Unicode"/>
                <a:cs typeface="Lucida Sans Unicode"/>
              </a:rPr>
              <a:t>Risorse destinate 5 milioni di cui</a:t>
            </a:r>
            <a:endParaRPr lang="it-IT" dirty="0">
              <a:solidFill>
                <a:prstClr val="black"/>
              </a:solidFill>
              <a:latin typeface="Lucida Sans Unicode" panose="020B0602030504020204" pitchFamily="34" charset="0"/>
              <a:cs typeface="Lucida Sans Unicode" panose="020B0602030504020204" pitchFamily="34" charset="0"/>
            </a:endParaRPr>
          </a:p>
          <a:p>
            <a:pPr marL="228600" lvl="0" indent="-228600">
              <a:lnSpc>
                <a:spcPct val="90000"/>
              </a:lnSpc>
              <a:spcBef>
                <a:spcPts val="1000"/>
              </a:spcBef>
              <a:buFont typeface="Arial" panose="020B0604020202020204" pitchFamily="34" charset="0"/>
              <a:buChar char="•"/>
              <a:defRPr/>
            </a:pPr>
            <a:r>
              <a:rPr lang="it-IT" dirty="0">
                <a:solidFill>
                  <a:prstClr val="black"/>
                </a:solidFill>
                <a:latin typeface="Lucida Sans Unicode" panose="020B0602030504020204" pitchFamily="34" charset="0"/>
                <a:cs typeface="Lucida Sans Unicode" panose="020B0602030504020204" pitchFamily="34" charset="0"/>
              </a:rPr>
              <a:t>2.500.000 € per l’anno scolastico 2024/2025 </a:t>
            </a:r>
          </a:p>
          <a:p>
            <a:pPr marL="228600" lvl="0" indent="-228600">
              <a:lnSpc>
                <a:spcPct val="90000"/>
              </a:lnSpc>
              <a:spcBef>
                <a:spcPts val="1000"/>
              </a:spcBef>
              <a:buFont typeface="Arial" panose="020B0604020202020204" pitchFamily="34" charset="0"/>
              <a:buChar char="•"/>
              <a:defRPr/>
            </a:pPr>
            <a:r>
              <a:rPr lang="it-IT" dirty="0">
                <a:solidFill>
                  <a:prstClr val="black"/>
                </a:solidFill>
                <a:latin typeface="Lucida Sans Unicode" panose="020B0602030504020204" pitchFamily="34" charset="0"/>
                <a:cs typeface="Lucida Sans Unicode" panose="020B0602030504020204" pitchFamily="34" charset="0"/>
              </a:rPr>
              <a:t>2.500.000 € per l’anno scolastico 2025/2026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6687311" y="6414515"/>
            <a:ext cx="4797552" cy="303276"/>
          </a:xfrm>
          <a:prstGeom prst="rect">
            <a:avLst/>
          </a:prstGeom>
        </p:spPr>
      </p:pic>
      <p:pic>
        <p:nvPicPr>
          <p:cNvPr id="7" name="object 7"/>
          <p:cNvPicPr/>
          <p:nvPr/>
        </p:nvPicPr>
        <p:blipFill>
          <a:blip r:embed="rId3" cstate="print"/>
          <a:stretch>
            <a:fillRect/>
          </a:stretch>
        </p:blipFill>
        <p:spPr>
          <a:xfrm>
            <a:off x="7877556" y="2752344"/>
            <a:ext cx="737616" cy="1208531"/>
          </a:xfrm>
          <a:prstGeom prst="rect">
            <a:avLst/>
          </a:prstGeom>
        </p:spPr>
      </p:pic>
      <p:grpSp>
        <p:nvGrpSpPr>
          <p:cNvPr id="8" name="object 8"/>
          <p:cNvGrpSpPr/>
          <p:nvPr/>
        </p:nvGrpSpPr>
        <p:grpSpPr>
          <a:xfrm>
            <a:off x="609600" y="3733800"/>
            <a:ext cx="1426845" cy="2051685"/>
            <a:chOff x="5127679" y="2874910"/>
            <a:chExt cx="1426845" cy="2051685"/>
          </a:xfrm>
        </p:grpSpPr>
        <p:pic>
          <p:nvPicPr>
            <p:cNvPr id="9" name="object 9"/>
            <p:cNvPicPr/>
            <p:nvPr/>
          </p:nvPicPr>
          <p:blipFill>
            <a:blip r:embed="rId4" cstate="print"/>
            <a:stretch>
              <a:fillRect/>
            </a:stretch>
          </p:blipFill>
          <p:spPr>
            <a:xfrm>
              <a:off x="5127679" y="3733245"/>
              <a:ext cx="822894" cy="1192842"/>
            </a:xfrm>
            <a:prstGeom prst="rect">
              <a:avLst/>
            </a:prstGeom>
          </p:spPr>
        </p:pic>
        <p:pic>
          <p:nvPicPr>
            <p:cNvPr id="10" name="object 10"/>
            <p:cNvPicPr/>
            <p:nvPr/>
          </p:nvPicPr>
          <p:blipFill>
            <a:blip r:embed="rId5" cstate="print"/>
            <a:stretch>
              <a:fillRect/>
            </a:stretch>
          </p:blipFill>
          <p:spPr>
            <a:xfrm>
              <a:off x="5989035" y="4066032"/>
              <a:ext cx="565139" cy="833803"/>
            </a:xfrm>
            <a:prstGeom prst="rect">
              <a:avLst/>
            </a:prstGeom>
          </p:spPr>
        </p:pic>
        <p:sp>
          <p:nvSpPr>
            <p:cNvPr id="11" name="object 11"/>
            <p:cNvSpPr/>
            <p:nvPr/>
          </p:nvSpPr>
          <p:spPr>
            <a:xfrm>
              <a:off x="5443132" y="2874910"/>
              <a:ext cx="452120" cy="828675"/>
            </a:xfrm>
            <a:custGeom>
              <a:avLst/>
              <a:gdLst/>
              <a:ahLst/>
              <a:cxnLst/>
              <a:rect l="l" t="t" r="r" b="b"/>
              <a:pathLst>
                <a:path w="452120" h="828675">
                  <a:moveTo>
                    <a:pt x="0" y="602392"/>
                  </a:moveTo>
                  <a:lnTo>
                    <a:pt x="225904" y="828285"/>
                  </a:lnTo>
                  <a:lnTo>
                    <a:pt x="451808" y="602391"/>
                  </a:lnTo>
                  <a:lnTo>
                    <a:pt x="338856" y="602392"/>
                  </a:lnTo>
                  <a:lnTo>
                    <a:pt x="225903" y="0"/>
                  </a:lnTo>
                  <a:lnTo>
                    <a:pt x="112952" y="602392"/>
                  </a:lnTo>
                  <a:lnTo>
                    <a:pt x="0" y="602392"/>
                  </a:lnTo>
                  <a:close/>
                </a:path>
              </a:pathLst>
            </a:custGeom>
            <a:solidFill>
              <a:srgbClr val="001F5F"/>
            </a:solidFill>
          </p:spPr>
          <p:txBody>
            <a:bodyPr wrap="square" lIns="0" tIns="0" rIns="0" bIns="0" rtlCol="0"/>
            <a:lstStyle/>
            <a:p>
              <a:endParaRPr/>
            </a:p>
          </p:txBody>
        </p:sp>
      </p:grpSp>
      <p:sp>
        <p:nvSpPr>
          <p:cNvPr id="18" name="object 18"/>
          <p:cNvSpPr txBox="1"/>
          <p:nvPr/>
        </p:nvSpPr>
        <p:spPr>
          <a:xfrm>
            <a:off x="2375042" y="4990529"/>
            <a:ext cx="2621280" cy="794448"/>
          </a:xfrm>
          <a:prstGeom prst="rect">
            <a:avLst/>
          </a:prstGeom>
        </p:spPr>
        <p:txBody>
          <a:bodyPr vert="horz" wrap="square" lIns="0" tIns="12065" rIns="0" bIns="0" rtlCol="0">
            <a:spAutoFit/>
          </a:bodyPr>
          <a:lstStyle/>
          <a:p>
            <a:pPr marL="299085" indent="-287020">
              <a:lnSpc>
                <a:spcPct val="100000"/>
              </a:lnSpc>
              <a:spcBef>
                <a:spcPts val="1920"/>
              </a:spcBef>
              <a:buFont typeface="Wingdings"/>
              <a:buChar char=""/>
              <a:tabLst>
                <a:tab pos="299720" algn="l"/>
              </a:tabLst>
            </a:pPr>
            <a:r>
              <a:rPr sz="1600" spc="-5" dirty="0">
                <a:latin typeface="Lucida Sans Unicode"/>
                <a:cs typeface="Lucida Sans Unicode"/>
              </a:rPr>
              <a:t>28</a:t>
            </a:r>
            <a:r>
              <a:rPr sz="1600" spc="-10" dirty="0">
                <a:latin typeface="Lucida Sans Unicode"/>
                <a:cs typeface="Lucida Sans Unicode"/>
              </a:rPr>
              <a:t> </a:t>
            </a:r>
            <a:r>
              <a:rPr sz="1600" spc="-5" dirty="0">
                <a:latin typeface="Lucida Sans Unicode"/>
                <a:cs typeface="Lucida Sans Unicode"/>
              </a:rPr>
              <a:t>PES scuola </a:t>
            </a:r>
            <a:r>
              <a:rPr sz="1600" spc="-10" dirty="0">
                <a:latin typeface="Lucida Sans Unicode"/>
                <a:cs typeface="Lucida Sans Unicode"/>
              </a:rPr>
              <a:t>primaria</a:t>
            </a:r>
            <a:endParaRPr sz="1600" dirty="0">
              <a:latin typeface="Lucida Sans Unicode"/>
              <a:cs typeface="Lucida Sans Unicode"/>
            </a:endParaRPr>
          </a:p>
          <a:p>
            <a:pPr marL="299085" indent="-287020">
              <a:lnSpc>
                <a:spcPct val="100000"/>
              </a:lnSpc>
              <a:buFont typeface="Wingdings"/>
              <a:buChar char=""/>
              <a:tabLst>
                <a:tab pos="299720" algn="l"/>
              </a:tabLst>
            </a:pPr>
            <a:r>
              <a:rPr sz="1600" spc="-5" dirty="0">
                <a:latin typeface="Lucida Sans Unicode"/>
                <a:cs typeface="Lucida Sans Unicode"/>
              </a:rPr>
              <a:t>21</a:t>
            </a:r>
            <a:r>
              <a:rPr sz="1600" spc="-15" dirty="0">
                <a:latin typeface="Lucida Sans Unicode"/>
                <a:cs typeface="Lucida Sans Unicode"/>
              </a:rPr>
              <a:t> </a:t>
            </a:r>
            <a:r>
              <a:rPr sz="1600" spc="-5" dirty="0">
                <a:latin typeface="Lucida Sans Unicode"/>
                <a:cs typeface="Lucida Sans Unicode"/>
              </a:rPr>
              <a:t>PES secondaria</a:t>
            </a:r>
            <a:r>
              <a:rPr sz="1600" spc="25" dirty="0">
                <a:latin typeface="Lucida Sans Unicode"/>
                <a:cs typeface="Lucida Sans Unicode"/>
              </a:rPr>
              <a:t> </a:t>
            </a:r>
            <a:r>
              <a:rPr sz="1600" spc="-5" dirty="0">
                <a:latin typeface="Lucida Sans Unicode"/>
                <a:cs typeface="Lucida Sans Unicode"/>
              </a:rPr>
              <a:t>di</a:t>
            </a:r>
            <a:r>
              <a:rPr sz="1600" spc="-15" dirty="0">
                <a:latin typeface="Lucida Sans Unicode"/>
                <a:cs typeface="Lucida Sans Unicode"/>
              </a:rPr>
              <a:t> </a:t>
            </a:r>
            <a:r>
              <a:rPr sz="1600" spc="-5" dirty="0">
                <a:latin typeface="Lucida Sans Unicode"/>
                <a:cs typeface="Lucida Sans Unicode"/>
              </a:rPr>
              <a:t>1°</a:t>
            </a:r>
            <a:endParaRPr sz="1600" dirty="0">
              <a:latin typeface="Lucida Sans Unicode"/>
              <a:cs typeface="Lucida Sans Unicode"/>
            </a:endParaRPr>
          </a:p>
          <a:p>
            <a:pPr marL="299085" indent="-287020">
              <a:lnSpc>
                <a:spcPct val="100000"/>
              </a:lnSpc>
              <a:spcBef>
                <a:spcPts val="65"/>
              </a:spcBef>
              <a:buFont typeface="Wingdings"/>
              <a:buChar char=""/>
              <a:tabLst>
                <a:tab pos="299720" algn="l"/>
              </a:tabLst>
            </a:pPr>
            <a:r>
              <a:rPr sz="1600" spc="-5" dirty="0">
                <a:latin typeface="Lucida Sans Unicode"/>
                <a:cs typeface="Lucida Sans Unicode"/>
              </a:rPr>
              <a:t>21</a:t>
            </a:r>
            <a:r>
              <a:rPr sz="1600" spc="-15" dirty="0">
                <a:latin typeface="Lucida Sans Unicode"/>
                <a:cs typeface="Lucida Sans Unicode"/>
              </a:rPr>
              <a:t> </a:t>
            </a:r>
            <a:r>
              <a:rPr sz="1600" spc="-5" dirty="0">
                <a:latin typeface="Lucida Sans Unicode"/>
                <a:cs typeface="Lucida Sans Unicode"/>
              </a:rPr>
              <a:t>PES</a:t>
            </a:r>
            <a:r>
              <a:rPr sz="1600" spc="-10" dirty="0">
                <a:latin typeface="Lucida Sans Unicode"/>
                <a:cs typeface="Lucida Sans Unicode"/>
              </a:rPr>
              <a:t> </a:t>
            </a:r>
            <a:r>
              <a:rPr sz="1600" spc="-5" dirty="0">
                <a:latin typeface="Lucida Sans Unicode"/>
                <a:cs typeface="Lucida Sans Unicode"/>
              </a:rPr>
              <a:t>secondaria</a:t>
            </a:r>
            <a:r>
              <a:rPr sz="1600" spc="15" dirty="0">
                <a:latin typeface="Lucida Sans Unicode"/>
                <a:cs typeface="Lucida Sans Unicode"/>
              </a:rPr>
              <a:t> </a:t>
            </a:r>
            <a:r>
              <a:rPr sz="1600" spc="-5" dirty="0">
                <a:latin typeface="Lucida Sans Unicode"/>
                <a:cs typeface="Lucida Sans Unicode"/>
              </a:rPr>
              <a:t>di</a:t>
            </a:r>
            <a:r>
              <a:rPr sz="1600" spc="-10" dirty="0">
                <a:latin typeface="Lucida Sans Unicode"/>
                <a:cs typeface="Lucida Sans Unicode"/>
              </a:rPr>
              <a:t> </a:t>
            </a:r>
            <a:r>
              <a:rPr sz="1600" dirty="0">
                <a:latin typeface="Lucida Sans Unicode"/>
                <a:cs typeface="Lucida Sans Unicode"/>
              </a:rPr>
              <a:t>2</a:t>
            </a:r>
            <a:r>
              <a:rPr sz="1800" dirty="0">
                <a:latin typeface="Calibri"/>
                <a:cs typeface="Calibri"/>
              </a:rPr>
              <a:t>°</a:t>
            </a:r>
          </a:p>
        </p:txBody>
      </p:sp>
      <p:sp>
        <p:nvSpPr>
          <p:cNvPr id="19" name="object 19"/>
          <p:cNvSpPr txBox="1"/>
          <p:nvPr/>
        </p:nvSpPr>
        <p:spPr>
          <a:xfrm>
            <a:off x="6629400" y="3922205"/>
            <a:ext cx="3902710" cy="2219960"/>
          </a:xfrm>
          <a:prstGeom prst="rect">
            <a:avLst/>
          </a:prstGeom>
        </p:spPr>
        <p:txBody>
          <a:bodyPr vert="horz" wrap="square" lIns="0" tIns="12065" rIns="0" bIns="0" rtlCol="0">
            <a:spAutoFit/>
          </a:bodyPr>
          <a:lstStyle/>
          <a:p>
            <a:pPr marL="12700">
              <a:lnSpc>
                <a:spcPct val="100000"/>
              </a:lnSpc>
              <a:spcBef>
                <a:spcPts val="95"/>
              </a:spcBef>
            </a:pPr>
            <a:r>
              <a:rPr sz="1600" spc="-5" dirty="0">
                <a:latin typeface="Lucida Sans Unicode"/>
                <a:cs typeface="Lucida Sans Unicode"/>
              </a:rPr>
              <a:t>Criterio</a:t>
            </a:r>
            <a:r>
              <a:rPr sz="1600" spc="-40" dirty="0">
                <a:latin typeface="Lucida Sans Unicode"/>
                <a:cs typeface="Lucida Sans Unicode"/>
              </a:rPr>
              <a:t> </a:t>
            </a:r>
            <a:r>
              <a:rPr sz="1600" spc="-5" dirty="0">
                <a:latin typeface="Lucida Sans Unicode"/>
                <a:cs typeface="Lucida Sans Unicode"/>
              </a:rPr>
              <a:t>territoriale</a:t>
            </a:r>
            <a:endParaRPr sz="1600" dirty="0">
              <a:latin typeface="Lucida Sans Unicode"/>
              <a:cs typeface="Lucida Sans Unicode"/>
            </a:endParaRPr>
          </a:p>
          <a:p>
            <a:pPr marL="12700">
              <a:lnSpc>
                <a:spcPct val="100000"/>
              </a:lnSpc>
            </a:pPr>
            <a:r>
              <a:rPr sz="1600" spc="-10" dirty="0">
                <a:latin typeface="Lucida Sans Unicode"/>
                <a:cs typeface="Lucida Sans Unicode"/>
              </a:rPr>
              <a:t>(numero</a:t>
            </a:r>
            <a:r>
              <a:rPr sz="1600" spc="5" dirty="0">
                <a:latin typeface="Lucida Sans Unicode"/>
                <a:cs typeface="Lucida Sans Unicode"/>
              </a:rPr>
              <a:t> </a:t>
            </a:r>
            <a:r>
              <a:rPr sz="1600" spc="-5" dirty="0">
                <a:latin typeface="Lucida Sans Unicode"/>
                <a:cs typeface="Lucida Sans Unicode"/>
              </a:rPr>
              <a:t>di</a:t>
            </a:r>
            <a:r>
              <a:rPr sz="1600" spc="10" dirty="0">
                <a:latin typeface="Lucida Sans Unicode"/>
                <a:cs typeface="Lucida Sans Unicode"/>
              </a:rPr>
              <a:t> </a:t>
            </a:r>
            <a:r>
              <a:rPr sz="1600" spc="-5" dirty="0">
                <a:latin typeface="Lucida Sans Unicode"/>
                <a:cs typeface="Lucida Sans Unicode"/>
              </a:rPr>
              <a:t>scuole</a:t>
            </a:r>
            <a:r>
              <a:rPr sz="1600" dirty="0">
                <a:latin typeface="Lucida Sans Unicode"/>
                <a:cs typeface="Lucida Sans Unicode"/>
              </a:rPr>
              <a:t> </a:t>
            </a:r>
            <a:r>
              <a:rPr sz="1600" spc="-10" dirty="0">
                <a:latin typeface="Lucida Sans Unicode"/>
                <a:cs typeface="Lucida Sans Unicode"/>
              </a:rPr>
              <a:t>per</a:t>
            </a:r>
            <a:r>
              <a:rPr sz="1600" spc="15" dirty="0">
                <a:latin typeface="Lucida Sans Unicode"/>
                <a:cs typeface="Lucida Sans Unicode"/>
              </a:rPr>
              <a:t> </a:t>
            </a:r>
            <a:r>
              <a:rPr sz="1600" spc="-10" dirty="0">
                <a:latin typeface="Lucida Sans Unicode"/>
                <a:cs typeface="Lucida Sans Unicode"/>
              </a:rPr>
              <a:t>area</a:t>
            </a:r>
            <a:r>
              <a:rPr sz="1600" spc="10" dirty="0">
                <a:latin typeface="Lucida Sans Unicode"/>
                <a:cs typeface="Lucida Sans Unicode"/>
              </a:rPr>
              <a:t> </a:t>
            </a:r>
            <a:r>
              <a:rPr sz="1600" spc="-5" dirty="0">
                <a:latin typeface="Lucida Sans Unicode"/>
                <a:cs typeface="Lucida Sans Unicode"/>
              </a:rPr>
              <a:t>geografica):</a:t>
            </a:r>
            <a:endParaRPr sz="1600" dirty="0">
              <a:latin typeface="Lucida Sans Unicode"/>
              <a:cs typeface="Lucida Sans Unicode"/>
            </a:endParaRPr>
          </a:p>
          <a:p>
            <a:pPr marL="299085" marR="380365" indent="-287020">
              <a:lnSpc>
                <a:spcPct val="100000"/>
              </a:lnSpc>
              <a:spcBef>
                <a:spcPts val="1920"/>
              </a:spcBef>
              <a:buFont typeface="Arial MT"/>
              <a:buChar char="•"/>
              <a:tabLst>
                <a:tab pos="299085" algn="l"/>
                <a:tab pos="299720" algn="l"/>
              </a:tabLst>
            </a:pPr>
            <a:r>
              <a:rPr sz="1600" spc="-5" dirty="0">
                <a:latin typeface="Lucida Sans Unicode"/>
                <a:cs typeface="Lucida Sans Unicode"/>
              </a:rPr>
              <a:t>20 Città</a:t>
            </a:r>
            <a:r>
              <a:rPr sz="1600" spc="20" dirty="0">
                <a:latin typeface="Lucida Sans Unicode"/>
                <a:cs typeface="Lucida Sans Unicode"/>
              </a:rPr>
              <a:t> </a:t>
            </a:r>
            <a:r>
              <a:rPr sz="1600" spc="-10" dirty="0">
                <a:latin typeface="Lucida Sans Unicode"/>
                <a:cs typeface="Lucida Sans Unicode"/>
              </a:rPr>
              <a:t>Metropolitana</a:t>
            </a:r>
            <a:r>
              <a:rPr sz="1600" spc="30" dirty="0">
                <a:latin typeface="Lucida Sans Unicode"/>
                <a:cs typeface="Lucida Sans Unicode"/>
              </a:rPr>
              <a:t> </a:t>
            </a:r>
            <a:r>
              <a:rPr sz="1600" spc="-5" dirty="0">
                <a:latin typeface="Lucida Sans Unicode"/>
                <a:cs typeface="Lucida Sans Unicode"/>
              </a:rPr>
              <a:t>di</a:t>
            </a:r>
            <a:r>
              <a:rPr sz="1600" spc="10" dirty="0">
                <a:latin typeface="Lucida Sans Unicode"/>
                <a:cs typeface="Lucida Sans Unicode"/>
              </a:rPr>
              <a:t> </a:t>
            </a:r>
            <a:r>
              <a:rPr sz="1600" spc="-10" dirty="0">
                <a:latin typeface="Lucida Sans Unicode"/>
                <a:cs typeface="Lucida Sans Unicode"/>
              </a:rPr>
              <a:t>Reggio </a:t>
            </a:r>
            <a:r>
              <a:rPr sz="1600" spc="-490" dirty="0">
                <a:latin typeface="Lucida Sans Unicode"/>
                <a:cs typeface="Lucida Sans Unicode"/>
              </a:rPr>
              <a:t> </a:t>
            </a:r>
            <a:r>
              <a:rPr sz="1600" spc="-10" dirty="0">
                <a:latin typeface="Lucida Sans Unicode"/>
                <a:cs typeface="Lucida Sans Unicode"/>
              </a:rPr>
              <a:t>Calabria,</a:t>
            </a:r>
            <a:endParaRPr sz="1600" dirty="0">
              <a:latin typeface="Lucida Sans Unicode"/>
              <a:cs typeface="Lucida Sans Unicode"/>
            </a:endParaRPr>
          </a:p>
          <a:p>
            <a:pPr marL="299085" indent="-287020">
              <a:lnSpc>
                <a:spcPct val="100000"/>
              </a:lnSpc>
              <a:buFont typeface="Arial MT"/>
              <a:buChar char="•"/>
              <a:tabLst>
                <a:tab pos="299085" algn="l"/>
                <a:tab pos="299720" algn="l"/>
              </a:tabLst>
            </a:pPr>
            <a:r>
              <a:rPr sz="1600" spc="-5" dirty="0">
                <a:latin typeface="Lucida Sans Unicode"/>
                <a:cs typeface="Lucida Sans Unicode"/>
              </a:rPr>
              <a:t>20</a:t>
            </a:r>
            <a:r>
              <a:rPr sz="1600" spc="-15" dirty="0">
                <a:latin typeface="Lucida Sans Unicode"/>
                <a:cs typeface="Lucida Sans Unicode"/>
              </a:rPr>
              <a:t> </a:t>
            </a:r>
            <a:r>
              <a:rPr sz="1600" spc="-10" dirty="0">
                <a:latin typeface="Lucida Sans Unicode"/>
                <a:cs typeface="Lucida Sans Unicode"/>
              </a:rPr>
              <a:t>Provincia</a:t>
            </a:r>
            <a:r>
              <a:rPr sz="1600" spc="10" dirty="0">
                <a:latin typeface="Lucida Sans Unicode"/>
                <a:cs typeface="Lucida Sans Unicode"/>
              </a:rPr>
              <a:t> </a:t>
            </a:r>
            <a:r>
              <a:rPr sz="1600" spc="-5" dirty="0">
                <a:latin typeface="Lucida Sans Unicode"/>
                <a:cs typeface="Lucida Sans Unicode"/>
              </a:rPr>
              <a:t>di</a:t>
            </a:r>
            <a:r>
              <a:rPr sz="1600" dirty="0">
                <a:latin typeface="Lucida Sans Unicode"/>
                <a:cs typeface="Lucida Sans Unicode"/>
              </a:rPr>
              <a:t> </a:t>
            </a:r>
            <a:r>
              <a:rPr sz="1600" spc="-5" dirty="0">
                <a:latin typeface="Lucida Sans Unicode"/>
                <a:cs typeface="Lucida Sans Unicode"/>
              </a:rPr>
              <a:t>Cosenza,</a:t>
            </a:r>
            <a:endParaRPr sz="1600" dirty="0">
              <a:latin typeface="Lucida Sans Unicode"/>
              <a:cs typeface="Lucida Sans Unicode"/>
            </a:endParaRPr>
          </a:p>
          <a:p>
            <a:pPr marL="299085" indent="-287020">
              <a:lnSpc>
                <a:spcPct val="100000"/>
              </a:lnSpc>
              <a:buFont typeface="Arial MT"/>
              <a:buChar char="•"/>
              <a:tabLst>
                <a:tab pos="299085" algn="l"/>
                <a:tab pos="299720" algn="l"/>
              </a:tabLst>
            </a:pPr>
            <a:r>
              <a:rPr sz="1600" spc="-5" dirty="0">
                <a:latin typeface="Lucida Sans Unicode"/>
                <a:cs typeface="Lucida Sans Unicode"/>
              </a:rPr>
              <a:t>10</a:t>
            </a:r>
            <a:r>
              <a:rPr sz="1600" spc="-15" dirty="0">
                <a:latin typeface="Lucida Sans Unicode"/>
                <a:cs typeface="Lucida Sans Unicode"/>
              </a:rPr>
              <a:t> </a:t>
            </a:r>
            <a:r>
              <a:rPr sz="1600" spc="-10" dirty="0">
                <a:latin typeface="Lucida Sans Unicode"/>
                <a:cs typeface="Lucida Sans Unicode"/>
              </a:rPr>
              <a:t>Provincia</a:t>
            </a:r>
            <a:r>
              <a:rPr sz="1600" spc="10" dirty="0">
                <a:latin typeface="Lucida Sans Unicode"/>
                <a:cs typeface="Lucida Sans Unicode"/>
              </a:rPr>
              <a:t> </a:t>
            </a:r>
            <a:r>
              <a:rPr sz="1600" spc="-5" dirty="0">
                <a:latin typeface="Lucida Sans Unicode"/>
                <a:cs typeface="Lucida Sans Unicode"/>
              </a:rPr>
              <a:t>di</a:t>
            </a:r>
            <a:r>
              <a:rPr sz="1600" dirty="0">
                <a:latin typeface="Lucida Sans Unicode"/>
                <a:cs typeface="Lucida Sans Unicode"/>
              </a:rPr>
              <a:t> </a:t>
            </a:r>
            <a:r>
              <a:rPr sz="1600" spc="-5" dirty="0">
                <a:latin typeface="Lucida Sans Unicode"/>
                <a:cs typeface="Lucida Sans Unicode"/>
              </a:rPr>
              <a:t>Catanzaro,</a:t>
            </a:r>
            <a:endParaRPr sz="1600" dirty="0">
              <a:latin typeface="Lucida Sans Unicode"/>
              <a:cs typeface="Lucida Sans Unicode"/>
            </a:endParaRPr>
          </a:p>
          <a:p>
            <a:pPr marL="299085" indent="-287020">
              <a:lnSpc>
                <a:spcPct val="100000"/>
              </a:lnSpc>
              <a:buFont typeface="Arial MT"/>
              <a:buChar char="•"/>
              <a:tabLst>
                <a:tab pos="299085" algn="l"/>
                <a:tab pos="299720" algn="l"/>
              </a:tabLst>
            </a:pPr>
            <a:r>
              <a:rPr sz="1600" spc="-5" dirty="0">
                <a:latin typeface="Lucida Sans Unicode"/>
                <a:cs typeface="Lucida Sans Unicode"/>
              </a:rPr>
              <a:t>10</a:t>
            </a:r>
            <a:r>
              <a:rPr sz="1600" spc="-15" dirty="0">
                <a:latin typeface="Lucida Sans Unicode"/>
                <a:cs typeface="Lucida Sans Unicode"/>
              </a:rPr>
              <a:t> </a:t>
            </a:r>
            <a:r>
              <a:rPr sz="1600" spc="-10" dirty="0">
                <a:latin typeface="Lucida Sans Unicode"/>
                <a:cs typeface="Lucida Sans Unicode"/>
              </a:rPr>
              <a:t>Provincia</a:t>
            </a:r>
            <a:r>
              <a:rPr sz="1600" spc="10" dirty="0">
                <a:latin typeface="Lucida Sans Unicode"/>
                <a:cs typeface="Lucida Sans Unicode"/>
              </a:rPr>
              <a:t> </a:t>
            </a:r>
            <a:r>
              <a:rPr sz="1600" spc="-5" dirty="0">
                <a:latin typeface="Lucida Sans Unicode"/>
                <a:cs typeface="Lucida Sans Unicode"/>
              </a:rPr>
              <a:t>di</a:t>
            </a:r>
            <a:r>
              <a:rPr sz="1600" dirty="0">
                <a:latin typeface="Lucida Sans Unicode"/>
                <a:cs typeface="Lucida Sans Unicode"/>
              </a:rPr>
              <a:t> </a:t>
            </a:r>
            <a:r>
              <a:rPr sz="1600" spc="-5" dirty="0">
                <a:latin typeface="Lucida Sans Unicode"/>
                <a:cs typeface="Lucida Sans Unicode"/>
              </a:rPr>
              <a:t>Crotone,</a:t>
            </a:r>
            <a:endParaRPr sz="1600" dirty="0">
              <a:latin typeface="Lucida Sans Unicode"/>
              <a:cs typeface="Lucida Sans Unicode"/>
            </a:endParaRPr>
          </a:p>
          <a:p>
            <a:pPr marL="299085" indent="-287020">
              <a:lnSpc>
                <a:spcPct val="100000"/>
              </a:lnSpc>
              <a:spcBef>
                <a:spcPts val="5"/>
              </a:spcBef>
              <a:buFont typeface="Arial MT"/>
              <a:buChar char="•"/>
              <a:tabLst>
                <a:tab pos="299085" algn="l"/>
                <a:tab pos="299720" algn="l"/>
              </a:tabLst>
            </a:pPr>
            <a:r>
              <a:rPr sz="1600" spc="-5" dirty="0">
                <a:latin typeface="Lucida Sans Unicode"/>
                <a:cs typeface="Lucida Sans Unicode"/>
              </a:rPr>
              <a:t>10 </a:t>
            </a:r>
            <a:r>
              <a:rPr sz="1600" spc="-10" dirty="0">
                <a:latin typeface="Lucida Sans Unicode"/>
                <a:cs typeface="Lucida Sans Unicode"/>
              </a:rPr>
              <a:t>Provincia</a:t>
            </a:r>
            <a:r>
              <a:rPr sz="1600" spc="20" dirty="0">
                <a:latin typeface="Lucida Sans Unicode"/>
                <a:cs typeface="Lucida Sans Unicode"/>
              </a:rPr>
              <a:t> </a:t>
            </a:r>
            <a:r>
              <a:rPr sz="1600" spc="-5" dirty="0">
                <a:latin typeface="Lucida Sans Unicode"/>
                <a:cs typeface="Lucida Sans Unicode"/>
              </a:rPr>
              <a:t>di</a:t>
            </a:r>
            <a:r>
              <a:rPr sz="1600" spc="10" dirty="0">
                <a:latin typeface="Lucida Sans Unicode"/>
                <a:cs typeface="Lucida Sans Unicode"/>
              </a:rPr>
              <a:t> </a:t>
            </a:r>
            <a:r>
              <a:rPr sz="1600" spc="-5" dirty="0">
                <a:latin typeface="Lucida Sans Unicode"/>
                <a:cs typeface="Lucida Sans Unicode"/>
              </a:rPr>
              <a:t>Vibo</a:t>
            </a:r>
            <a:r>
              <a:rPr sz="1600" spc="20" dirty="0">
                <a:latin typeface="Lucida Sans Unicode"/>
                <a:cs typeface="Lucida Sans Unicode"/>
              </a:rPr>
              <a:t> </a:t>
            </a:r>
            <a:r>
              <a:rPr sz="1600" spc="-10" dirty="0">
                <a:latin typeface="Lucida Sans Unicode"/>
                <a:cs typeface="Lucida Sans Unicode"/>
              </a:rPr>
              <a:t>Valentia.</a:t>
            </a:r>
            <a:endParaRPr sz="1600" dirty="0">
              <a:latin typeface="Lucida Sans Unicode"/>
              <a:cs typeface="Lucida Sans Unicode"/>
            </a:endParaRPr>
          </a:p>
        </p:txBody>
      </p:sp>
      <p:sp>
        <p:nvSpPr>
          <p:cNvPr id="25" name="CasellaDiTesto 24"/>
          <p:cNvSpPr txBox="1"/>
          <p:nvPr/>
        </p:nvSpPr>
        <p:spPr>
          <a:xfrm>
            <a:off x="1524000" y="256159"/>
            <a:ext cx="9829800" cy="461665"/>
          </a:xfrm>
          <a:prstGeom prst="rect">
            <a:avLst/>
          </a:prstGeom>
          <a:noFill/>
        </p:spPr>
        <p:txBody>
          <a:bodyPr wrap="square" rtlCol="0">
            <a:spAutoFit/>
          </a:bodyPr>
          <a:lstStyle/>
          <a:p>
            <a:pPr algn="ctr"/>
            <a:r>
              <a:rPr lang="it-IT" sz="2400" b="1" i="1" kern="0" spc="-45" dirty="0">
                <a:solidFill>
                  <a:srgbClr val="FFC000"/>
                </a:solidFill>
                <a:latin typeface="Trebuchet MS"/>
                <a:cs typeface="Trebuchet MS"/>
              </a:rPr>
              <a:t>RecAppCal</a:t>
            </a:r>
            <a:r>
              <a:rPr lang="it-IT" sz="2400" b="1" kern="0" spc="-45" dirty="0">
                <a:solidFill>
                  <a:srgbClr val="FFC000"/>
                </a:solidFill>
                <a:latin typeface="Trebuchet MS"/>
                <a:cs typeface="Trebuchet MS"/>
              </a:rPr>
              <a:t>: </a:t>
            </a:r>
            <a:r>
              <a:rPr lang="it-IT" sz="2400" b="1" dirty="0">
                <a:solidFill>
                  <a:srgbClr val="FFC000"/>
                </a:solidFill>
                <a:latin typeface="Trebuchet MS" panose="020B0603020202020204" pitchFamily="34" charset="0"/>
              </a:rPr>
              <a:t>Durata del progetto e Criteri di selezione delle scuole </a:t>
            </a:r>
          </a:p>
        </p:txBody>
      </p:sp>
      <p:sp>
        <p:nvSpPr>
          <p:cNvPr id="26" name="CasellaDiTesto 25"/>
          <p:cNvSpPr txBox="1"/>
          <p:nvPr/>
        </p:nvSpPr>
        <p:spPr>
          <a:xfrm>
            <a:off x="157622" y="646709"/>
            <a:ext cx="9677400" cy="3139321"/>
          </a:xfrm>
          <a:prstGeom prst="rect">
            <a:avLst/>
          </a:prstGeom>
          <a:noFill/>
        </p:spPr>
        <p:txBody>
          <a:bodyPr wrap="square" rtlCol="0">
            <a:spAutoFit/>
          </a:bodyPr>
          <a:lstStyle/>
          <a:p>
            <a:r>
              <a:rPr lang="it-IT" dirty="0"/>
              <a:t>Durata biennale : aa ss. 2024/2025 – 2025/2026 </a:t>
            </a:r>
          </a:p>
          <a:p>
            <a:r>
              <a:rPr lang="it-IT" dirty="0"/>
              <a:t>Scuole coinvolte 140 di cui: </a:t>
            </a:r>
          </a:p>
          <a:p>
            <a:pPr marL="285750" indent="-285750">
              <a:buFont typeface="Arial" panose="020B0604020202020204" pitchFamily="34" charset="0"/>
              <a:buChar char="•"/>
            </a:pPr>
            <a:r>
              <a:rPr lang="it-IT" dirty="0"/>
              <a:t>70 (gruppo di campione) </a:t>
            </a:r>
          </a:p>
          <a:p>
            <a:pPr marL="285750" indent="-285750">
              <a:buFont typeface="Arial" panose="020B0604020202020204" pitchFamily="34" charset="0"/>
              <a:buChar char="•"/>
            </a:pPr>
            <a:r>
              <a:rPr lang="it-IT" dirty="0"/>
              <a:t>70 (gruppo di controllo) </a:t>
            </a:r>
          </a:p>
          <a:p>
            <a:endParaRPr lang="it-IT" dirty="0"/>
          </a:p>
          <a:p>
            <a:r>
              <a:rPr lang="it-IT" dirty="0"/>
              <a:t>Selezionate dal gruppo di ricerca Bocconi e validate dal CTS sulla base dei risultati invalsi in Italiano e Matematica dell’ultimo anno disponibili. </a:t>
            </a:r>
          </a:p>
          <a:p>
            <a:endParaRPr lang="it-IT" dirty="0"/>
          </a:p>
          <a:p>
            <a:endParaRPr lang="it-IT" dirty="0"/>
          </a:p>
          <a:p>
            <a:endParaRPr lang="it-IT" dirty="0"/>
          </a:p>
          <a:p>
            <a:r>
              <a:rPr lang="it-IT" dirty="0"/>
              <a:t>Grado di Istruzione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762000" y="1143000"/>
            <a:ext cx="11272519" cy="2492990"/>
          </a:xfrm>
        </p:spPr>
        <p:txBody>
          <a:bodyPr/>
          <a:lstStyle/>
          <a:p>
            <a:r>
              <a:rPr lang="it-IT" dirty="0"/>
              <a:t>Saranno coinvolte le classi precedenti a quella di riferimento dei test invalsi: </a:t>
            </a:r>
          </a:p>
          <a:p>
            <a:r>
              <a:rPr lang="it-IT" dirty="0"/>
              <a:t>1° e 4° scuola primaria </a:t>
            </a:r>
          </a:p>
          <a:p>
            <a:r>
              <a:rPr lang="it-IT" dirty="0"/>
              <a:t>2° scuola secondaria di 1°</a:t>
            </a:r>
          </a:p>
          <a:p>
            <a:r>
              <a:rPr lang="it-IT" dirty="0"/>
              <a:t>1° e 4° scuola secondaria di 2° </a:t>
            </a:r>
            <a:endParaRPr lang="it-IT" dirty="0">
              <a:solidFill>
                <a:srgbClr val="FFC000"/>
              </a:solidFill>
            </a:endParaRPr>
          </a:p>
          <a:p>
            <a:endParaRPr lang="it-IT" dirty="0"/>
          </a:p>
          <a:p>
            <a:r>
              <a:rPr lang="it-IT" dirty="0"/>
              <a:t>Le classi oggetto di sperimentazione e le classi di controllo saranno individuate attraverso un processo automatizzato che, partendo dai risultati del test di ingresso predisposti (sulla base del modello invalsi) dal comitato scientifico e somministrati a tutte le classi dell’anno di riferimento, estrapolerà quelle che presentano il peggiore gap apprenditivo. </a:t>
            </a:r>
          </a:p>
          <a:p>
            <a:endParaRPr lang="it-IT" dirty="0"/>
          </a:p>
        </p:txBody>
      </p:sp>
      <p:sp>
        <p:nvSpPr>
          <p:cNvPr id="4" name="CasellaDiTesto 3"/>
          <p:cNvSpPr txBox="1"/>
          <p:nvPr/>
        </p:nvSpPr>
        <p:spPr>
          <a:xfrm>
            <a:off x="1905000" y="228600"/>
            <a:ext cx="8839200" cy="461665"/>
          </a:xfrm>
          <a:prstGeom prst="rect">
            <a:avLst/>
          </a:prstGeom>
          <a:noFill/>
        </p:spPr>
        <p:txBody>
          <a:bodyPr wrap="square" rtlCol="0">
            <a:spAutoFit/>
          </a:bodyPr>
          <a:lstStyle/>
          <a:p>
            <a:pPr algn="ctr"/>
            <a:r>
              <a:rPr lang="it-IT" sz="2400" b="1" i="1" kern="0" spc="-45" dirty="0">
                <a:solidFill>
                  <a:srgbClr val="FFC000"/>
                </a:solidFill>
                <a:latin typeface="Trebuchet MS"/>
                <a:cs typeface="Trebuchet MS"/>
              </a:rPr>
              <a:t>RecAppCal</a:t>
            </a:r>
            <a:r>
              <a:rPr lang="it-IT" sz="2400" b="1" kern="0" spc="-45" dirty="0">
                <a:solidFill>
                  <a:srgbClr val="FFC000"/>
                </a:solidFill>
                <a:latin typeface="Trebuchet MS"/>
                <a:cs typeface="Trebuchet MS"/>
              </a:rPr>
              <a:t>: </a:t>
            </a:r>
            <a:r>
              <a:rPr lang="it-IT" sz="2400" b="1" dirty="0">
                <a:solidFill>
                  <a:srgbClr val="FFC000"/>
                </a:solidFill>
                <a:latin typeface="Trebuchet MS" panose="020B0603020202020204" pitchFamily="34" charset="0"/>
              </a:rPr>
              <a:t>Criteri di Selezione delle Classi  </a:t>
            </a:r>
          </a:p>
        </p:txBody>
      </p:sp>
    </p:spTree>
    <p:extLst>
      <p:ext uri="{BB962C8B-B14F-4D97-AF65-F5344CB8AC3E}">
        <p14:creationId xmlns:p14="http://schemas.microsoft.com/office/powerpoint/2010/main" val="2311618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TotalTime>
  <Words>1348</Words>
  <Application>Microsoft Office PowerPoint</Application>
  <PresentationFormat>Widescreen</PresentationFormat>
  <Paragraphs>173</Paragraphs>
  <Slides>14</Slides>
  <Notes>2</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14</vt:i4>
      </vt:variant>
    </vt:vector>
  </HeadingPairs>
  <TitlesOfParts>
    <vt:vector size="25" baseType="lpstr">
      <vt:lpstr>Arial</vt:lpstr>
      <vt:lpstr>Arial MT</vt:lpstr>
      <vt:lpstr>Calibri</vt:lpstr>
      <vt:lpstr>Franklin Gothic Demi</vt:lpstr>
      <vt:lpstr>Gill Sans</vt:lpstr>
      <vt:lpstr>Lucida Sans Unicode</vt:lpstr>
      <vt:lpstr>Posterama</vt:lpstr>
      <vt:lpstr>Trebuchet MS</vt:lpstr>
      <vt:lpstr>Wingdings</vt:lpstr>
      <vt:lpstr>Office Theme</vt:lpstr>
      <vt:lpstr>Tema di Office</vt:lpstr>
      <vt:lpstr>   Progetto sperimentale  RecAppCal  Recupero degli apprendimenti in Italiano e Matematica in Calabria </vt:lpstr>
      <vt:lpstr>RecAppCal: Esigenze all’origine dell’intervento</vt:lpstr>
      <vt:lpstr>Presentazione standard di PowerPoint</vt:lpstr>
      <vt:lpstr>Presentazione standard di PowerPoint</vt:lpstr>
      <vt:lpstr>RecAppCal: Attori coinvolti nell’intervento</vt:lpstr>
      <vt:lpstr>Il comitato scientifico composto da rappresentanti del sistema universitario calabrese, dell’USR, dell’INVALSI e della Regione Calabria: </vt:lpstr>
      <vt:lpstr> RecAppCal: Obiettivo operativo e costi del progetto sostenuti dalla Regione </vt:lpstr>
      <vt:lpstr>Presentazione standard di PowerPoint</vt:lpstr>
      <vt:lpstr>Presentazione standard di PowerPoint</vt:lpstr>
      <vt:lpstr>Presentazione standard di PowerPoint</vt:lpstr>
      <vt:lpstr>Presentazione standard di PowerPoint</vt:lpstr>
      <vt:lpstr>RecAppCal: Contenuti della piattaforma  </vt:lpstr>
      <vt:lpstr>RecAppCal: Risultati empirici e Implicazioni </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Windows</cp:lastModifiedBy>
  <cp:revision>40</cp:revision>
  <cp:lastPrinted>2024-03-18T13:41:46Z</cp:lastPrinted>
  <dcterms:created xsi:type="dcterms:W3CDTF">2024-03-18T09:18:08Z</dcterms:created>
  <dcterms:modified xsi:type="dcterms:W3CDTF">2024-04-03T10:40:06Z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2024-02-20T00:00:00Z</vt:filetime>
  </property>
  <property fmtid="{D5CDD505-2E9C-101B-9397-08002B2CF9AE}" pid="3" name="Creator">
    <vt:lpwstr>Microsoft® PowerPoint® per Microsoft 365</vt:lpwstr>
  </property>
  <property fmtid="{D5CDD505-2E9C-101B-9397-08002B2CF9AE}" pid="4" name="LastSaved">
    <vt:filetime>2024-03-18T00:00:00Z</vt:filetime>
  </property>
</Properties>
</file>