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eg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63" r:id="rId3"/>
    <p:sldId id="276" r:id="rId4"/>
    <p:sldId id="275" r:id="rId5"/>
    <p:sldId id="267" r:id="rId6"/>
    <p:sldId id="270" r:id="rId7"/>
    <p:sldId id="277" r:id="rId8"/>
    <p:sldId id="269" r:id="rId9"/>
    <p:sldId id="271" r:id="rId10"/>
    <p:sldId id="268" r:id="rId11"/>
    <p:sldId id="257" r:id="rId12"/>
  </p:sldIdLst>
  <p:sldSz cx="12192000" cy="6858000"/>
  <p:notesSz cx="12192000" cy="6858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esco Greco" initials="FG" lastIdx="1" clrIdx="0">
    <p:extLst>
      <p:ext uri="{19B8F6BF-5375-455C-9EA6-DF929625EA0E}">
        <p15:presenceInfo xmlns:p15="http://schemas.microsoft.com/office/powerpoint/2012/main" userId="S-1-5-21-1979747946-693547448-779594392-269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12-10T10:18:25.735" idx="1">
    <p:pos x="10" y="10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67739"/>
            <a:ext cx="12191999" cy="589025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732531" y="2527249"/>
            <a:ext cx="6726936" cy="1229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2" y="6307835"/>
            <a:ext cx="12186920" cy="0"/>
          </a:xfrm>
          <a:custGeom>
            <a:avLst/>
            <a:gdLst/>
            <a:ahLst/>
            <a:cxnLst/>
            <a:rect l="l" t="t" r="r" b="b"/>
            <a:pathLst>
              <a:path w="12186920">
                <a:moveTo>
                  <a:pt x="0" y="0"/>
                </a:moveTo>
                <a:lnTo>
                  <a:pt x="12186666" y="0"/>
                </a:lnTo>
              </a:path>
            </a:pathLst>
          </a:custGeom>
          <a:ln w="6350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572" y="0"/>
            <a:ext cx="12184380" cy="696595"/>
          </a:xfrm>
          <a:custGeom>
            <a:avLst/>
            <a:gdLst/>
            <a:ahLst/>
            <a:cxnLst/>
            <a:rect l="l" t="t" r="r" b="b"/>
            <a:pathLst>
              <a:path w="12184380" h="696595">
                <a:moveTo>
                  <a:pt x="12184380" y="0"/>
                </a:moveTo>
                <a:lnTo>
                  <a:pt x="0" y="0"/>
                </a:lnTo>
                <a:lnTo>
                  <a:pt x="0" y="696467"/>
                </a:lnTo>
                <a:lnTo>
                  <a:pt x="12184380" y="696467"/>
                </a:lnTo>
                <a:lnTo>
                  <a:pt x="12184380" y="0"/>
                </a:lnTo>
                <a:close/>
              </a:path>
            </a:pathLst>
          </a:custGeom>
          <a:solidFill>
            <a:srgbClr val="0A2B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45792" y="120218"/>
            <a:ext cx="7900415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67283" y="3312776"/>
            <a:ext cx="10657433" cy="26333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12/18/2024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3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istruzione.regione.calabria.it/bandi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57300" y="1980828"/>
            <a:ext cx="9677400" cy="1318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indent="12700" algn="ctr">
              <a:lnSpc>
                <a:spcPct val="100000"/>
              </a:lnSpc>
              <a:spcBef>
                <a:spcPts val="100"/>
              </a:spcBef>
            </a:pPr>
            <a:r>
              <a:rPr sz="3200" b="1" spc="-80" dirty="0">
                <a:solidFill>
                  <a:srgbClr val="FFFFFF"/>
                </a:solidFill>
                <a:latin typeface="Trebuchet MS"/>
                <a:cs typeface="Trebuchet MS"/>
              </a:rPr>
              <a:t>Progra</a:t>
            </a:r>
            <a:r>
              <a:rPr sz="3200" b="1" spc="-155" dirty="0">
                <a:solidFill>
                  <a:srgbClr val="FFFFFF"/>
                </a:solidFill>
                <a:latin typeface="Trebuchet MS"/>
                <a:cs typeface="Trebuchet MS"/>
              </a:rPr>
              <a:t>m</a:t>
            </a:r>
            <a:r>
              <a:rPr sz="3200" b="1" spc="-85" dirty="0">
                <a:solidFill>
                  <a:srgbClr val="FFFFFF"/>
                </a:solidFill>
                <a:latin typeface="Trebuchet MS"/>
                <a:cs typeface="Trebuchet MS"/>
              </a:rPr>
              <a:t>ma</a:t>
            </a:r>
            <a:r>
              <a:rPr sz="3200" b="1" spc="-3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110" dirty="0">
                <a:solidFill>
                  <a:srgbClr val="FFFFFF"/>
                </a:solidFill>
                <a:latin typeface="Trebuchet MS"/>
                <a:cs typeface="Trebuchet MS"/>
              </a:rPr>
              <a:t>Regionale</a:t>
            </a:r>
            <a:r>
              <a:rPr sz="3200" b="1" spc="-3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135" dirty="0">
                <a:solidFill>
                  <a:srgbClr val="FFFFFF"/>
                </a:solidFill>
                <a:latin typeface="Trebuchet MS"/>
                <a:cs typeface="Trebuchet MS"/>
              </a:rPr>
              <a:t>Calabria  </a:t>
            </a:r>
            <a:r>
              <a:rPr sz="3200" b="1" spc="-30" dirty="0">
                <a:solidFill>
                  <a:srgbClr val="FFFFFF"/>
                </a:solidFill>
                <a:latin typeface="Trebuchet MS"/>
                <a:cs typeface="Trebuchet MS"/>
              </a:rPr>
              <a:t>FESR</a:t>
            </a:r>
            <a:r>
              <a:rPr sz="3200" b="1" spc="-31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65" dirty="0">
                <a:solidFill>
                  <a:srgbClr val="FFFFFF"/>
                </a:solidFill>
                <a:latin typeface="Trebuchet MS"/>
                <a:cs typeface="Trebuchet MS"/>
              </a:rPr>
              <a:t>FSE+</a:t>
            </a:r>
            <a:r>
              <a:rPr sz="3200" b="1" spc="-3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3200" b="1" spc="-105" dirty="0">
                <a:solidFill>
                  <a:srgbClr val="FFFFFF"/>
                </a:solidFill>
                <a:latin typeface="Trebuchet MS"/>
                <a:cs typeface="Trebuchet MS"/>
              </a:rPr>
              <a:t>2021</a:t>
            </a:r>
            <a:r>
              <a:rPr sz="3200" b="1" spc="155" dirty="0">
                <a:solidFill>
                  <a:srgbClr val="FFFFFF"/>
                </a:solidFill>
                <a:latin typeface="Trebuchet MS"/>
                <a:cs typeface="Trebuchet MS"/>
              </a:rPr>
              <a:t>-</a:t>
            </a:r>
            <a:r>
              <a:rPr sz="3200" b="1" spc="-110" dirty="0">
                <a:solidFill>
                  <a:srgbClr val="FFFFFF"/>
                </a:solidFill>
                <a:latin typeface="Trebuchet MS"/>
                <a:cs typeface="Trebuchet MS"/>
              </a:rPr>
              <a:t>2027</a:t>
            </a:r>
            <a:endParaRPr lang="it-IT" sz="3200" b="1" spc="-110" dirty="0">
              <a:solidFill>
                <a:srgbClr val="FFFFFF"/>
              </a:solidFill>
              <a:latin typeface="Trebuchet MS"/>
              <a:cs typeface="Trebuchet MS"/>
            </a:endParaRPr>
          </a:p>
          <a:p>
            <a:pPr marR="5080" indent="12700" algn="ctr">
              <a:lnSpc>
                <a:spcPct val="100000"/>
              </a:lnSpc>
              <a:spcBef>
                <a:spcPts val="100"/>
              </a:spcBef>
            </a:pPr>
            <a:r>
              <a:rPr lang="it-IT" sz="2600" dirty="0">
                <a:solidFill>
                  <a:schemeClr val="bg1"/>
                </a:solidFill>
                <a:latin typeface="Trebuchet MS"/>
                <a:cs typeface="Trebuchet MS"/>
              </a:rPr>
              <a:t>Obiettivo specifico ESO4.5. - Azione 4.e.1 - Promuovere l’acquisizione di un adeguato livello di competenze</a:t>
            </a:r>
            <a:endParaRPr sz="26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4419600"/>
            <a:ext cx="9753600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t-IT" sz="2400" i="1" spc="-120" dirty="0">
                <a:solidFill>
                  <a:srgbClr val="FFC000"/>
                </a:solidFill>
                <a:latin typeface="Arial"/>
                <a:cs typeface="Arial"/>
              </a:rPr>
              <a:t>AVVISO PUBBLICO PER LA CONCESSIONE DI CONTRIBUTI PER LA REALIZZAZIONE DI SPECIFICI PERCORSI ED ITINERARI DIDATTICI INTEGRATIVI NELL’AMBITO DELL’INIZIATIVA </a:t>
            </a:r>
          </a:p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lang="it-IT" sz="2400" i="1" spc="-120" dirty="0">
                <a:solidFill>
                  <a:srgbClr val="FFC000"/>
                </a:solidFill>
                <a:latin typeface="Arial"/>
                <a:cs typeface="Arial"/>
              </a:rPr>
              <a:t>“VIVI E SCOPRI LA CALABRIA”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12192000" cy="1260475"/>
            <a:chOff x="0" y="0"/>
            <a:chExt cx="12192000" cy="1260475"/>
          </a:xfrm>
        </p:grpSpPr>
        <p:sp>
          <p:nvSpPr>
            <p:cNvPr id="5" name="object 5"/>
            <p:cNvSpPr/>
            <p:nvPr/>
          </p:nvSpPr>
          <p:spPr>
            <a:xfrm>
              <a:off x="0" y="0"/>
              <a:ext cx="12192000" cy="1260475"/>
            </a:xfrm>
            <a:custGeom>
              <a:avLst/>
              <a:gdLst/>
              <a:ahLst/>
              <a:cxnLst/>
              <a:rect l="l" t="t" r="r" b="b"/>
              <a:pathLst>
                <a:path w="12192000" h="1260475">
                  <a:moveTo>
                    <a:pt x="0" y="1260348"/>
                  </a:moveTo>
                  <a:lnTo>
                    <a:pt x="12192000" y="1260348"/>
                  </a:lnTo>
                  <a:lnTo>
                    <a:pt x="12192000" y="0"/>
                  </a:lnTo>
                  <a:lnTo>
                    <a:pt x="0" y="0"/>
                  </a:lnTo>
                  <a:lnTo>
                    <a:pt x="0" y="12603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09800" y="80772"/>
              <a:ext cx="7772400" cy="110794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151244"/>
            <a:ext cx="120396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determinazione del contributo e modalità di rendicontazione.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83342" y="1168987"/>
            <a:ext cx="10899058" cy="446981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Il contributo concedibile per un singolo progetto varia in relazione alla durata dello stesso e al numero degli allievi partecipanti. La Regione Calabria, infatti, rimborsa i costi sostenuti attraverso l’utilizzo delle Opzioni Semplificate di Costo (OSC). Per la determinazione di opzioni semplificate di costo (OSC) si è adottata la metodologia che ha portato alla determinazione del seguente costo standard unitario: costo allievo per giorno pari ad </a:t>
            </a:r>
            <a:r>
              <a:rPr lang="it-IT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€ 147,00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. Tale costo sarà moltiplicato per i giorni effettivi in cui sarà svolta l’attività, fino ad un massimo di 5 giorni.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La rendicontazione semplificata delle attività avverrà attraverso la presentazione di appositi </a:t>
            </a:r>
            <a:r>
              <a:rPr lang="x-none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documenti giustificativi specifici per ogni modulo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:</a:t>
            </a:r>
          </a:p>
          <a:p>
            <a:pPr algn="just"/>
            <a:endParaRPr lang="it-IT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registro firme dei partecipanti e del personale esperto/tutor;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procedura di selezione e affidamento del personale interno/esterno;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attestati finali dei partecipanti;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questionari di gradimento dell’esperienza dei partecipanti;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relazione finale a cura del Dirigente Scolastico dell’Istituzione Scolastica;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prodotto multimediale digitale finale.</a:t>
            </a:r>
          </a:p>
        </p:txBody>
      </p:sp>
    </p:spTree>
    <p:extLst>
      <p:ext uri="{BB962C8B-B14F-4D97-AF65-F5344CB8AC3E}">
        <p14:creationId xmlns:p14="http://schemas.microsoft.com/office/powerpoint/2010/main" val="1148926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2218" y="899167"/>
            <a:ext cx="10400728" cy="5031041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7696200" y="3657600"/>
            <a:ext cx="1922083" cy="201529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</a:rPr>
              <a:t>Rendicontazione della spesa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6513402" y="5362420"/>
            <a:ext cx="1625600" cy="3710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</a:rPr>
              <a:t>Realizzazione degli interventi</a:t>
            </a:r>
            <a:endParaRPr sz="1100" b="1" spc="-30" dirty="0">
              <a:latin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707384" y="4968341"/>
            <a:ext cx="1530350" cy="387734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</a:rPr>
              <a:t>Istruttoria e selezione dei beneficiari</a:t>
            </a:r>
            <a:endParaRPr sz="1100" b="1" spc="-30" dirty="0">
              <a:latin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85105" y="2914383"/>
            <a:ext cx="1780540" cy="94320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  <a:cs typeface="Trebuchet MS"/>
              </a:rPr>
              <a:t>Approvazione e pubblicazione dell’Avviso Pubblico. La presentazione della domanda avverrà entro il mese </a:t>
            </a:r>
            <a:r>
              <a:rPr lang="it-IT" sz="1100" b="1" spc="-30">
                <a:latin typeface="Trebuchet MS"/>
                <a:cs typeface="Trebuchet MS"/>
              </a:rPr>
              <a:t>di Febbraio 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5661" y="1293734"/>
            <a:ext cx="297180" cy="1226185"/>
          </a:xfrm>
          <a:prstGeom prst="rect">
            <a:avLst/>
          </a:prstGeom>
        </p:spPr>
        <p:txBody>
          <a:bodyPr vert="vert270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N</a:t>
            </a:r>
            <a:r>
              <a:rPr sz="1400" b="1" spc="-5" dirty="0">
                <a:solidFill>
                  <a:srgbClr val="FFFFFF"/>
                </a:solidFill>
                <a:latin typeface="Trebuchet MS"/>
                <a:cs typeface="Trebuchet MS"/>
              </a:rPr>
              <a:t>O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VEM</a:t>
            </a:r>
            <a:r>
              <a:rPr sz="1400" b="1" spc="-10" dirty="0">
                <a:solidFill>
                  <a:srgbClr val="FFFFFF"/>
                </a:solidFill>
                <a:latin typeface="Trebuchet MS"/>
                <a:cs typeface="Trebuchet MS"/>
              </a:rPr>
              <a:t>B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RE</a:t>
            </a:r>
            <a:r>
              <a:rPr sz="1400" b="1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rebuchet MS"/>
                <a:cs typeface="Trebuchet MS"/>
              </a:rPr>
              <a:t>‘22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40079" y="4387595"/>
            <a:ext cx="922019" cy="186055"/>
          </a:xfrm>
          <a:custGeom>
            <a:avLst/>
            <a:gdLst/>
            <a:ahLst/>
            <a:cxnLst/>
            <a:rect l="l" t="t" r="r" b="b"/>
            <a:pathLst>
              <a:path w="922019" h="186054">
                <a:moveTo>
                  <a:pt x="922019" y="0"/>
                </a:moveTo>
                <a:lnTo>
                  <a:pt x="0" y="0"/>
                </a:lnTo>
                <a:lnTo>
                  <a:pt x="0" y="185927"/>
                </a:lnTo>
                <a:lnTo>
                  <a:pt x="922019" y="185927"/>
                </a:lnTo>
                <a:lnTo>
                  <a:pt x="9220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56895" y="4279892"/>
            <a:ext cx="161861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200" b="1" spc="-70" dirty="0">
                <a:solidFill>
                  <a:srgbClr val="38378B"/>
                </a:solidFill>
                <a:latin typeface="Trebuchet MS"/>
                <a:cs typeface="Trebuchet MS"/>
              </a:rPr>
              <a:t>Dicembre </a:t>
            </a:r>
            <a:r>
              <a:rPr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202</a:t>
            </a:r>
            <a:r>
              <a:rPr lang="it-IT"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4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3540442" y="3971734"/>
            <a:ext cx="1299845" cy="728345"/>
            <a:chOff x="3540442" y="3971734"/>
            <a:chExt cx="1299845" cy="728345"/>
          </a:xfrm>
        </p:grpSpPr>
        <p:pic>
          <p:nvPicPr>
            <p:cNvPr id="21" name="object 2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54729" y="4453889"/>
              <a:ext cx="231648" cy="231648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3554729" y="4453889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8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9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8" y="197739"/>
                  </a:lnTo>
                  <a:lnTo>
                    <a:pt x="160924" y="222551"/>
                  </a:lnTo>
                  <a:lnTo>
                    <a:pt x="115824" y="231648"/>
                  </a:lnTo>
                  <a:lnTo>
                    <a:pt x="70723" y="222551"/>
                  </a:lnTo>
                  <a:lnTo>
                    <a:pt x="33909" y="197739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594097" y="3986021"/>
              <a:ext cx="231648" cy="231647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4594097" y="3986021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3"/>
                  </a:moveTo>
                  <a:lnTo>
                    <a:pt x="9096" y="70723"/>
                  </a:lnTo>
                  <a:lnTo>
                    <a:pt x="33909" y="33909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8"/>
                  </a:lnTo>
                  <a:lnTo>
                    <a:pt x="222551" y="70723"/>
                  </a:lnTo>
                  <a:lnTo>
                    <a:pt x="231648" y="115823"/>
                  </a:lnTo>
                  <a:lnTo>
                    <a:pt x="222551" y="160924"/>
                  </a:lnTo>
                  <a:lnTo>
                    <a:pt x="197738" y="197738"/>
                  </a:lnTo>
                  <a:lnTo>
                    <a:pt x="160924" y="222551"/>
                  </a:lnTo>
                  <a:lnTo>
                    <a:pt x="115824" y="231647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3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3200399" y="4741164"/>
            <a:ext cx="1393697" cy="16671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lang="it-IT" sz="1200" b="1" spc="-15" dirty="0">
                <a:solidFill>
                  <a:srgbClr val="38378B"/>
                </a:solidFill>
                <a:latin typeface="Trebuchet MS"/>
                <a:cs typeface="Trebuchet MS"/>
              </a:rPr>
              <a:t>Marzo/aprile</a:t>
            </a:r>
            <a:r>
              <a:rPr sz="1200" b="1" spc="-90" dirty="0">
                <a:solidFill>
                  <a:srgbClr val="38378B"/>
                </a:solidFill>
                <a:latin typeface="Trebuchet MS"/>
                <a:cs typeface="Trebuchet MS"/>
              </a:rPr>
              <a:t> </a:t>
            </a:r>
            <a:r>
              <a:rPr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202</a:t>
            </a:r>
            <a:r>
              <a:rPr lang="it-IT"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5</a:t>
            </a:r>
            <a:endParaRPr sz="1200" dirty="0">
              <a:latin typeface="Trebuchet MS"/>
              <a:cs typeface="Trebuchet MS"/>
            </a:endParaRPr>
          </a:p>
        </p:txBody>
      </p:sp>
      <p:graphicFrame>
        <p:nvGraphicFramePr>
          <p:cNvPr id="26" name="objec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9709522"/>
              </p:ext>
            </p:extLst>
          </p:nvPr>
        </p:nvGraphicFramePr>
        <p:xfrm>
          <a:off x="4035925" y="2267793"/>
          <a:ext cx="1530350" cy="17435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360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4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69236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10000"/>
                        </a:lnSpc>
                        <a:spcBef>
                          <a:spcPts val="550"/>
                        </a:spcBef>
                      </a:pPr>
                      <a:endParaRPr sz="11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6350">
                      <a:solidFill>
                        <a:srgbClr val="80808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958">
                <a:tc>
                  <a:txBody>
                    <a:bodyPr/>
                    <a:lstStyle/>
                    <a:p>
                      <a:pPr marL="635">
                        <a:lnSpc>
                          <a:spcPts val="1315"/>
                        </a:lnSpc>
                      </a:pPr>
                      <a:r>
                        <a:rPr lang="it-IT" sz="1200" b="1" dirty="0">
                          <a:solidFill>
                            <a:srgbClr val="38378B"/>
                          </a:solidFill>
                          <a:latin typeface="Trebuchet MS"/>
                          <a:cs typeface="Trebuchet MS"/>
                        </a:rPr>
                        <a:t>Aprile/ Maggio</a:t>
                      </a:r>
                      <a:endParaRPr sz="12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67310" indent="-79375">
                        <a:lnSpc>
                          <a:spcPts val="1315"/>
                        </a:lnSpc>
                      </a:pPr>
                      <a:r>
                        <a:rPr sz="1200" b="1" dirty="0">
                          <a:solidFill>
                            <a:srgbClr val="38378B"/>
                          </a:solidFill>
                          <a:latin typeface="Trebuchet MS"/>
                          <a:cs typeface="Trebuchet MS"/>
                        </a:rPr>
                        <a:t>202</a:t>
                      </a:r>
                      <a:r>
                        <a:rPr lang="it-IT" sz="1200" b="1" dirty="0">
                          <a:solidFill>
                            <a:srgbClr val="38378B"/>
                          </a:solidFill>
                          <a:latin typeface="Trebuchet MS"/>
                          <a:cs typeface="Trebuchet MS"/>
                        </a:rPr>
                        <a:t>5</a:t>
                      </a:r>
                      <a:endParaRPr sz="12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808080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141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80808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28" name="object 28"/>
          <p:cNvGrpSpPr/>
          <p:nvPr/>
        </p:nvGrpSpPr>
        <p:grpSpPr>
          <a:xfrm>
            <a:off x="775547" y="4619258"/>
            <a:ext cx="6684687" cy="1476742"/>
            <a:chOff x="775547" y="4619258"/>
            <a:chExt cx="6684687" cy="1476742"/>
          </a:xfrm>
        </p:grpSpPr>
        <p:pic>
          <p:nvPicPr>
            <p:cNvPr id="29" name="object 2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353251" y="4985476"/>
              <a:ext cx="258394" cy="256294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25100" y="5422857"/>
              <a:ext cx="214884" cy="250189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75547" y="4619258"/>
              <a:ext cx="228409" cy="229721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6027446" y="4806351"/>
              <a:ext cx="45719" cy="1289649"/>
            </a:xfrm>
            <a:custGeom>
              <a:avLst/>
              <a:gdLst/>
              <a:ahLst/>
              <a:cxnLst/>
              <a:rect l="l" t="t" r="r" b="b"/>
              <a:pathLst>
                <a:path w="100965" h="1498600">
                  <a:moveTo>
                    <a:pt x="100583" y="1498092"/>
                  </a:moveTo>
                  <a:lnTo>
                    <a:pt x="0" y="1498092"/>
                  </a:lnTo>
                  <a:lnTo>
                    <a:pt x="0" y="0"/>
                  </a:lnTo>
                </a:path>
              </a:pathLst>
            </a:custGeom>
            <a:ln w="6350">
              <a:solidFill>
                <a:srgbClr val="808080"/>
              </a:solidFill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33" name="object 33"/>
            <p:cNvSpPr/>
            <p:nvPr/>
          </p:nvSpPr>
          <p:spPr>
            <a:xfrm>
              <a:off x="6585204" y="4864607"/>
              <a:ext cx="875030" cy="184785"/>
            </a:xfrm>
            <a:custGeom>
              <a:avLst/>
              <a:gdLst/>
              <a:ahLst/>
              <a:cxnLst/>
              <a:rect l="l" t="t" r="r" b="b"/>
              <a:pathLst>
                <a:path w="875029" h="184785">
                  <a:moveTo>
                    <a:pt x="874776" y="0"/>
                  </a:moveTo>
                  <a:lnTo>
                    <a:pt x="0" y="0"/>
                  </a:lnTo>
                  <a:lnTo>
                    <a:pt x="0" y="184404"/>
                  </a:lnTo>
                  <a:lnTo>
                    <a:pt x="874776" y="184404"/>
                  </a:lnTo>
                  <a:lnTo>
                    <a:pt x="87477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6585204" y="4864608"/>
            <a:ext cx="379095" cy="16671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endParaRPr sz="1200" dirty="0">
              <a:latin typeface="Trebuchet MS"/>
              <a:cs typeface="Trebuchet M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944994" y="4836032"/>
            <a:ext cx="51498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95">
              <a:lnSpc>
                <a:spcPct val="100000"/>
              </a:lnSpc>
              <a:spcBef>
                <a:spcPts val="100"/>
              </a:spcBef>
            </a:pP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5888097" y="3473123"/>
            <a:ext cx="2364105" cy="1478280"/>
            <a:chOff x="6813994" y="3285744"/>
            <a:chExt cx="2364105" cy="1478280"/>
          </a:xfrm>
        </p:grpSpPr>
        <p:pic>
          <p:nvPicPr>
            <p:cNvPr id="37" name="object 3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828281" y="4517897"/>
              <a:ext cx="231648" cy="231647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828281" y="4517897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8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8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9" y="197738"/>
                  </a:lnTo>
                  <a:lnTo>
                    <a:pt x="160924" y="222551"/>
                  </a:lnTo>
                  <a:lnTo>
                    <a:pt x="115824" y="231647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8328659" y="3285744"/>
              <a:ext cx="848994" cy="186055"/>
            </a:xfrm>
            <a:custGeom>
              <a:avLst/>
              <a:gdLst/>
              <a:ahLst/>
              <a:cxnLst/>
              <a:rect l="l" t="t" r="r" b="b"/>
              <a:pathLst>
                <a:path w="848995" h="186054">
                  <a:moveTo>
                    <a:pt x="848868" y="0"/>
                  </a:moveTo>
                  <a:lnTo>
                    <a:pt x="0" y="0"/>
                  </a:lnTo>
                  <a:lnTo>
                    <a:pt x="0" y="185927"/>
                  </a:lnTo>
                  <a:lnTo>
                    <a:pt x="848868" y="185927"/>
                  </a:lnTo>
                  <a:lnTo>
                    <a:pt x="84886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7656390" y="3414688"/>
            <a:ext cx="1792410" cy="16671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320"/>
              </a:lnSpc>
            </a:pPr>
            <a:r>
              <a:rPr lang="it-IT"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Gennaio/marzo 2026</a:t>
            </a:r>
            <a:endParaRPr sz="1200" dirty="0">
              <a:latin typeface="Trebuchet MS"/>
              <a:cs typeface="Trebuchet MS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7424238" y="2453023"/>
            <a:ext cx="2557962" cy="1479346"/>
            <a:chOff x="8447736" y="2361438"/>
            <a:chExt cx="2557962" cy="1479346"/>
          </a:xfrm>
        </p:grpSpPr>
        <p:pic>
          <p:nvPicPr>
            <p:cNvPr id="43" name="object 4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0604753" y="2361438"/>
              <a:ext cx="231648" cy="231648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10604753" y="2361438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9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9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8" y="197738"/>
                  </a:lnTo>
                  <a:lnTo>
                    <a:pt x="160924" y="222551"/>
                  </a:lnTo>
                  <a:lnTo>
                    <a:pt x="115824" y="231648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96121" y="2998470"/>
              <a:ext cx="231648" cy="231647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8596121" y="2998470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9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9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8" y="197738"/>
                  </a:lnTo>
                  <a:lnTo>
                    <a:pt x="160924" y="222551"/>
                  </a:lnTo>
                  <a:lnTo>
                    <a:pt x="115824" y="231647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909330" y="3609802"/>
              <a:ext cx="96368" cy="97311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10740631" y="3571544"/>
              <a:ext cx="220979" cy="269240"/>
            </a:xfrm>
            <a:custGeom>
              <a:avLst/>
              <a:gdLst/>
              <a:ahLst/>
              <a:cxnLst/>
              <a:rect l="l" t="t" r="r" b="b"/>
              <a:pathLst>
                <a:path w="220979" h="269239">
                  <a:moveTo>
                    <a:pt x="220522" y="229781"/>
                  </a:moveTo>
                  <a:lnTo>
                    <a:pt x="213309" y="229781"/>
                  </a:lnTo>
                  <a:lnTo>
                    <a:pt x="213309" y="250659"/>
                  </a:lnTo>
                  <a:lnTo>
                    <a:pt x="220522" y="250659"/>
                  </a:lnTo>
                  <a:lnTo>
                    <a:pt x="220522" y="229781"/>
                  </a:lnTo>
                  <a:close/>
                </a:path>
                <a:path w="220979" h="269239">
                  <a:moveTo>
                    <a:pt x="220522" y="0"/>
                  </a:moveTo>
                  <a:lnTo>
                    <a:pt x="29908" y="0"/>
                  </a:lnTo>
                  <a:lnTo>
                    <a:pt x="18288" y="2362"/>
                  </a:lnTo>
                  <a:lnTo>
                    <a:pt x="8788" y="8826"/>
                  </a:lnTo>
                  <a:lnTo>
                    <a:pt x="2349" y="18427"/>
                  </a:lnTo>
                  <a:lnTo>
                    <a:pt x="0" y="30200"/>
                  </a:lnTo>
                  <a:lnTo>
                    <a:pt x="0" y="268820"/>
                  </a:lnTo>
                  <a:lnTo>
                    <a:pt x="7213" y="268820"/>
                  </a:lnTo>
                  <a:lnTo>
                    <a:pt x="7213" y="30200"/>
                  </a:lnTo>
                  <a:lnTo>
                    <a:pt x="8991" y="21297"/>
                  </a:lnTo>
                  <a:lnTo>
                    <a:pt x="13868" y="14008"/>
                  </a:lnTo>
                  <a:lnTo>
                    <a:pt x="21082" y="9080"/>
                  </a:lnTo>
                  <a:lnTo>
                    <a:pt x="29908" y="7277"/>
                  </a:lnTo>
                  <a:lnTo>
                    <a:pt x="213309" y="7277"/>
                  </a:lnTo>
                  <a:lnTo>
                    <a:pt x="213309" y="33693"/>
                  </a:lnTo>
                  <a:lnTo>
                    <a:pt x="220522" y="33693"/>
                  </a:lnTo>
                  <a:lnTo>
                    <a:pt x="220522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9" name="object 49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447736" y="3529887"/>
              <a:ext cx="240731" cy="286989"/>
            </a:xfrm>
            <a:prstGeom prst="rect">
              <a:avLst/>
            </a:prstGeom>
          </p:spPr>
        </p:pic>
      </p:grpSp>
      <p:sp>
        <p:nvSpPr>
          <p:cNvPr id="50" name="object 50"/>
          <p:cNvSpPr txBox="1"/>
          <p:nvPr/>
        </p:nvSpPr>
        <p:spPr>
          <a:xfrm>
            <a:off x="9461291" y="3286710"/>
            <a:ext cx="1169831" cy="16671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635">
              <a:lnSpc>
                <a:spcPts val="1315"/>
              </a:lnSpc>
            </a:pPr>
            <a:r>
              <a:rPr lang="it-IT" sz="1200" b="1" spc="-85" dirty="0">
                <a:solidFill>
                  <a:srgbClr val="FFC000"/>
                </a:solidFill>
                <a:latin typeface="Trebuchet MS"/>
                <a:cs typeface="Trebuchet MS"/>
              </a:rPr>
              <a:t>Maggio </a:t>
            </a:r>
            <a:r>
              <a:rPr sz="1200" b="1" spc="-35" dirty="0">
                <a:solidFill>
                  <a:srgbClr val="FFC000"/>
                </a:solidFill>
                <a:latin typeface="Trebuchet MS"/>
                <a:cs typeface="Trebuchet MS"/>
              </a:rPr>
              <a:t>202</a:t>
            </a:r>
            <a:r>
              <a:rPr lang="it-IT" sz="1200" b="1" spc="-35" dirty="0">
                <a:solidFill>
                  <a:srgbClr val="FFC000"/>
                </a:solidFill>
                <a:latin typeface="Trebuchet MS"/>
                <a:cs typeface="Trebuchet MS"/>
              </a:rPr>
              <a:t>6</a:t>
            </a:r>
            <a:endParaRPr sz="1200" dirty="0">
              <a:latin typeface="Trebuchet MS"/>
              <a:cs typeface="Trebuchet MS"/>
            </a:endParaRPr>
          </a:p>
        </p:txBody>
      </p:sp>
      <p:pic>
        <p:nvPicPr>
          <p:cNvPr id="51" name="object 51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53" name="object 2">
            <a:extLst>
              <a:ext uri="{FF2B5EF4-FFF2-40B4-BE49-F238E27FC236}">
                <a16:creationId xmlns:a16="http://schemas.microsoft.com/office/drawing/2014/main" id="{B83F8A44-B193-46AF-ACF6-49445D0D8E3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85105" y="139575"/>
            <a:ext cx="927066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cronoprogramma operativo dell’iniziativa.</a:t>
            </a:r>
            <a:endParaRPr spc="-90" dirty="0">
              <a:solidFill>
                <a:srgbClr val="FFC000"/>
              </a:solidFill>
            </a:endParaRPr>
          </a:p>
        </p:txBody>
      </p:sp>
      <p:sp>
        <p:nvSpPr>
          <p:cNvPr id="54" name="object 9">
            <a:extLst>
              <a:ext uri="{FF2B5EF4-FFF2-40B4-BE49-F238E27FC236}">
                <a16:creationId xmlns:a16="http://schemas.microsoft.com/office/drawing/2014/main" id="{5CFE2D9E-EFBB-4CC0-B083-27D45E3B94F9}"/>
              </a:ext>
            </a:extLst>
          </p:cNvPr>
          <p:cNvSpPr txBox="1"/>
          <p:nvPr/>
        </p:nvSpPr>
        <p:spPr>
          <a:xfrm>
            <a:off x="4655540" y="2742198"/>
            <a:ext cx="1530350" cy="583877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</a:rPr>
              <a:t>Approvazione e pubblicazione della graduatoria</a:t>
            </a:r>
            <a:endParaRPr sz="1100" b="1" spc="-30" dirty="0">
              <a:latin typeface="Trebuchet MS"/>
            </a:endParaRPr>
          </a:p>
        </p:txBody>
      </p:sp>
      <p:sp>
        <p:nvSpPr>
          <p:cNvPr id="55" name="object 25">
            <a:extLst>
              <a:ext uri="{FF2B5EF4-FFF2-40B4-BE49-F238E27FC236}">
                <a16:creationId xmlns:a16="http://schemas.microsoft.com/office/drawing/2014/main" id="{DA6D89D9-E9BE-4212-85A6-AF13C70A580B}"/>
              </a:ext>
            </a:extLst>
          </p:cNvPr>
          <p:cNvSpPr txBox="1"/>
          <p:nvPr/>
        </p:nvSpPr>
        <p:spPr>
          <a:xfrm>
            <a:off x="6279836" y="4795352"/>
            <a:ext cx="1915451" cy="50013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5"/>
              </a:lnSpc>
            </a:pPr>
            <a:r>
              <a:rPr lang="it-IT" sz="1200" b="1" spc="-15" dirty="0">
                <a:solidFill>
                  <a:srgbClr val="38378B"/>
                </a:solidFill>
                <a:latin typeface="Trebuchet MS"/>
                <a:cs typeface="Trebuchet MS"/>
              </a:rPr>
              <a:t>Dalla sottoscrizione della Convenzione/dicembre </a:t>
            </a:r>
            <a:r>
              <a:rPr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202</a:t>
            </a:r>
            <a:r>
              <a:rPr lang="it-IT"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5</a:t>
            </a:r>
            <a:endParaRPr sz="1200" dirty="0">
              <a:latin typeface="Trebuchet MS"/>
              <a:cs typeface="Trebuchet MS"/>
            </a:endParaRPr>
          </a:p>
        </p:txBody>
      </p:sp>
      <p:pic>
        <p:nvPicPr>
          <p:cNvPr id="56" name="object 30">
            <a:extLst>
              <a:ext uri="{FF2B5EF4-FFF2-40B4-BE49-F238E27FC236}">
                <a16:creationId xmlns:a16="http://schemas.microsoft.com/office/drawing/2014/main" id="{857AFCFC-CDA2-4831-8F9C-70B47BF05E72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27801" y="2822043"/>
            <a:ext cx="214884" cy="250189"/>
          </a:xfrm>
          <a:prstGeom prst="rect">
            <a:avLst/>
          </a:prstGeom>
        </p:spPr>
      </p:pic>
      <p:graphicFrame>
        <p:nvGraphicFramePr>
          <p:cNvPr id="57" name="object 26">
            <a:extLst>
              <a:ext uri="{FF2B5EF4-FFF2-40B4-BE49-F238E27FC236}">
                <a16:creationId xmlns:a16="http://schemas.microsoft.com/office/drawing/2014/main" id="{F8284D03-E412-40BB-B0A5-F5CB69B2D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490926"/>
              </p:ext>
            </p:extLst>
          </p:nvPr>
        </p:nvGraphicFramePr>
        <p:xfrm>
          <a:off x="7467600" y="3429000"/>
          <a:ext cx="960591" cy="8679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66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3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5223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10000"/>
                        </a:lnSpc>
                        <a:spcBef>
                          <a:spcPts val="550"/>
                        </a:spcBef>
                      </a:pPr>
                      <a:endParaRPr sz="1100" dirty="0">
                        <a:latin typeface="Trebuchet MS"/>
                        <a:cs typeface="Trebuchet MS"/>
                      </a:endParaRPr>
                    </a:p>
                  </a:txBody>
                  <a:tcPr marL="0" marR="0" marT="69850" marB="0">
                    <a:lnL w="6350">
                      <a:solidFill>
                        <a:srgbClr val="80808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224">
                <a:tc>
                  <a:txBody>
                    <a:bodyPr/>
                    <a:lstStyle/>
                    <a:p>
                      <a:pPr marL="635">
                        <a:lnSpc>
                          <a:spcPts val="1315"/>
                        </a:lnSpc>
                      </a:pPr>
                      <a:endParaRPr sz="12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9375" marR="67310">
                        <a:lnSpc>
                          <a:spcPts val="1315"/>
                        </a:lnSpc>
                      </a:pPr>
                      <a:endParaRPr sz="1200" dirty="0">
                        <a:latin typeface="Trebuchet MS"/>
                        <a:cs typeface="Trebuchet MS"/>
                      </a:endParaRPr>
                    </a:p>
                  </a:txBody>
                  <a:tcPr marL="0" marR="0" marT="0" marB="0">
                    <a:lnL w="6350">
                      <a:solidFill>
                        <a:srgbClr val="808080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135">
                <a:tc>
                  <a:txBody>
                    <a:bodyPr/>
                    <a:lstStyle/>
                    <a:p>
                      <a:pPr marR="39370"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80808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67310"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808080"/>
                      </a:solidFill>
                      <a:prstDash val="soli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8" name="object 11">
            <a:extLst>
              <a:ext uri="{FF2B5EF4-FFF2-40B4-BE49-F238E27FC236}">
                <a16:creationId xmlns:a16="http://schemas.microsoft.com/office/drawing/2014/main" id="{2D0B6EAC-51A9-4BBF-975C-46F9E1D0C3DE}"/>
              </a:ext>
            </a:extLst>
          </p:cNvPr>
          <p:cNvSpPr txBox="1"/>
          <p:nvPr/>
        </p:nvSpPr>
        <p:spPr>
          <a:xfrm>
            <a:off x="10198327" y="3528396"/>
            <a:ext cx="1780540" cy="7428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  <a:cs typeface="Trebuchet MS"/>
              </a:rPr>
              <a:t>Approvazione e pubblicazione della graduatoria della seconda finestra temporale</a:t>
            </a:r>
            <a:endParaRPr sz="1100" dirty="0">
              <a:latin typeface="Trebuchet MS"/>
              <a:cs typeface="Trebuchet MS"/>
            </a:endParaRPr>
          </a:p>
        </p:txBody>
      </p:sp>
      <p:grpSp>
        <p:nvGrpSpPr>
          <p:cNvPr id="52" name="object 42">
            <a:extLst>
              <a:ext uri="{FF2B5EF4-FFF2-40B4-BE49-F238E27FC236}">
                <a16:creationId xmlns:a16="http://schemas.microsoft.com/office/drawing/2014/main" id="{AB7E82DD-E980-46F6-BABF-967339BF75C2}"/>
              </a:ext>
            </a:extLst>
          </p:cNvPr>
          <p:cNvGrpSpPr/>
          <p:nvPr/>
        </p:nvGrpSpPr>
        <p:grpSpPr>
          <a:xfrm>
            <a:off x="7418999" y="1763757"/>
            <a:ext cx="2557962" cy="1479346"/>
            <a:chOff x="8447736" y="2361438"/>
            <a:chExt cx="2557962" cy="1479346"/>
          </a:xfrm>
        </p:grpSpPr>
        <p:sp>
          <p:nvSpPr>
            <p:cNvPr id="60" name="object 44">
              <a:extLst>
                <a:ext uri="{FF2B5EF4-FFF2-40B4-BE49-F238E27FC236}">
                  <a16:creationId xmlns:a16="http://schemas.microsoft.com/office/drawing/2014/main" id="{67E239A5-39F4-4FA3-8481-47065A90C377}"/>
                </a:ext>
              </a:extLst>
            </p:cNvPr>
            <p:cNvSpPr/>
            <p:nvPr/>
          </p:nvSpPr>
          <p:spPr>
            <a:xfrm>
              <a:off x="10604753" y="2361438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9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9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8" y="197738"/>
                  </a:lnTo>
                  <a:lnTo>
                    <a:pt x="160924" y="222551"/>
                  </a:lnTo>
                  <a:lnTo>
                    <a:pt x="115824" y="231648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45">
              <a:extLst>
                <a:ext uri="{FF2B5EF4-FFF2-40B4-BE49-F238E27FC236}">
                  <a16:creationId xmlns:a16="http://schemas.microsoft.com/office/drawing/2014/main" id="{C0363A37-55E1-4FA4-9E57-B49C31F38AFF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8596121" y="2998470"/>
              <a:ext cx="231648" cy="231647"/>
            </a:xfrm>
            <a:prstGeom prst="rect">
              <a:avLst/>
            </a:prstGeom>
          </p:spPr>
        </p:pic>
        <p:sp>
          <p:nvSpPr>
            <p:cNvPr id="62" name="object 46">
              <a:extLst>
                <a:ext uri="{FF2B5EF4-FFF2-40B4-BE49-F238E27FC236}">
                  <a16:creationId xmlns:a16="http://schemas.microsoft.com/office/drawing/2014/main" id="{6044543B-7241-4217-8404-5E4C464B620F}"/>
                </a:ext>
              </a:extLst>
            </p:cNvPr>
            <p:cNvSpPr/>
            <p:nvPr/>
          </p:nvSpPr>
          <p:spPr>
            <a:xfrm>
              <a:off x="8596121" y="2998470"/>
              <a:ext cx="231775" cy="231775"/>
            </a:xfrm>
            <a:custGeom>
              <a:avLst/>
              <a:gdLst/>
              <a:ahLst/>
              <a:cxnLst/>
              <a:rect l="l" t="t" r="r" b="b"/>
              <a:pathLst>
                <a:path w="231775" h="231775">
                  <a:moveTo>
                    <a:pt x="0" y="115824"/>
                  </a:moveTo>
                  <a:lnTo>
                    <a:pt x="9096" y="70723"/>
                  </a:lnTo>
                  <a:lnTo>
                    <a:pt x="33909" y="33909"/>
                  </a:lnTo>
                  <a:lnTo>
                    <a:pt x="70723" y="9096"/>
                  </a:lnTo>
                  <a:lnTo>
                    <a:pt x="115824" y="0"/>
                  </a:lnTo>
                  <a:lnTo>
                    <a:pt x="160924" y="9096"/>
                  </a:lnTo>
                  <a:lnTo>
                    <a:pt x="197738" y="33909"/>
                  </a:lnTo>
                  <a:lnTo>
                    <a:pt x="222551" y="70723"/>
                  </a:lnTo>
                  <a:lnTo>
                    <a:pt x="231648" y="115824"/>
                  </a:lnTo>
                  <a:lnTo>
                    <a:pt x="222551" y="160924"/>
                  </a:lnTo>
                  <a:lnTo>
                    <a:pt x="197738" y="197738"/>
                  </a:lnTo>
                  <a:lnTo>
                    <a:pt x="160924" y="222551"/>
                  </a:lnTo>
                  <a:lnTo>
                    <a:pt x="115824" y="231647"/>
                  </a:lnTo>
                  <a:lnTo>
                    <a:pt x="70723" y="222551"/>
                  </a:lnTo>
                  <a:lnTo>
                    <a:pt x="33909" y="197738"/>
                  </a:lnTo>
                  <a:lnTo>
                    <a:pt x="9096" y="160924"/>
                  </a:lnTo>
                  <a:lnTo>
                    <a:pt x="0" y="115824"/>
                  </a:lnTo>
                  <a:close/>
                </a:path>
              </a:pathLst>
            </a:custGeom>
            <a:ln w="285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3" name="object 47">
              <a:extLst>
                <a:ext uri="{FF2B5EF4-FFF2-40B4-BE49-F238E27FC236}">
                  <a16:creationId xmlns:a16="http://schemas.microsoft.com/office/drawing/2014/main" id="{E9A587F8-A232-4240-AEDF-E55CCD3C2072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0909330" y="3609802"/>
              <a:ext cx="96368" cy="97311"/>
            </a:xfrm>
            <a:prstGeom prst="rect">
              <a:avLst/>
            </a:prstGeom>
          </p:spPr>
        </p:pic>
        <p:sp>
          <p:nvSpPr>
            <p:cNvPr id="64" name="object 48">
              <a:extLst>
                <a:ext uri="{FF2B5EF4-FFF2-40B4-BE49-F238E27FC236}">
                  <a16:creationId xmlns:a16="http://schemas.microsoft.com/office/drawing/2014/main" id="{46A709DD-0CE7-4102-86DE-F1D29DCBAD93}"/>
                </a:ext>
              </a:extLst>
            </p:cNvPr>
            <p:cNvSpPr/>
            <p:nvPr/>
          </p:nvSpPr>
          <p:spPr>
            <a:xfrm>
              <a:off x="10740631" y="3571544"/>
              <a:ext cx="220979" cy="269240"/>
            </a:xfrm>
            <a:custGeom>
              <a:avLst/>
              <a:gdLst/>
              <a:ahLst/>
              <a:cxnLst/>
              <a:rect l="l" t="t" r="r" b="b"/>
              <a:pathLst>
                <a:path w="220979" h="269239">
                  <a:moveTo>
                    <a:pt x="220522" y="229781"/>
                  </a:moveTo>
                  <a:lnTo>
                    <a:pt x="213309" y="229781"/>
                  </a:lnTo>
                  <a:lnTo>
                    <a:pt x="213309" y="250659"/>
                  </a:lnTo>
                  <a:lnTo>
                    <a:pt x="220522" y="250659"/>
                  </a:lnTo>
                  <a:lnTo>
                    <a:pt x="220522" y="229781"/>
                  </a:lnTo>
                  <a:close/>
                </a:path>
                <a:path w="220979" h="269239">
                  <a:moveTo>
                    <a:pt x="220522" y="0"/>
                  </a:moveTo>
                  <a:lnTo>
                    <a:pt x="29908" y="0"/>
                  </a:lnTo>
                  <a:lnTo>
                    <a:pt x="18288" y="2362"/>
                  </a:lnTo>
                  <a:lnTo>
                    <a:pt x="8788" y="8826"/>
                  </a:lnTo>
                  <a:lnTo>
                    <a:pt x="2349" y="18427"/>
                  </a:lnTo>
                  <a:lnTo>
                    <a:pt x="0" y="30200"/>
                  </a:lnTo>
                  <a:lnTo>
                    <a:pt x="0" y="268820"/>
                  </a:lnTo>
                  <a:lnTo>
                    <a:pt x="7213" y="268820"/>
                  </a:lnTo>
                  <a:lnTo>
                    <a:pt x="7213" y="30200"/>
                  </a:lnTo>
                  <a:lnTo>
                    <a:pt x="8991" y="21297"/>
                  </a:lnTo>
                  <a:lnTo>
                    <a:pt x="13868" y="14008"/>
                  </a:lnTo>
                  <a:lnTo>
                    <a:pt x="21082" y="9080"/>
                  </a:lnTo>
                  <a:lnTo>
                    <a:pt x="29908" y="7277"/>
                  </a:lnTo>
                  <a:lnTo>
                    <a:pt x="213309" y="7277"/>
                  </a:lnTo>
                  <a:lnTo>
                    <a:pt x="213309" y="33693"/>
                  </a:lnTo>
                  <a:lnTo>
                    <a:pt x="220522" y="33693"/>
                  </a:lnTo>
                  <a:lnTo>
                    <a:pt x="220522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49">
              <a:extLst>
                <a:ext uri="{FF2B5EF4-FFF2-40B4-BE49-F238E27FC236}">
                  <a16:creationId xmlns:a16="http://schemas.microsoft.com/office/drawing/2014/main" id="{0129E37F-D29A-4F1C-BA22-38AB786AD3DC}"/>
                </a:ext>
              </a:extLst>
            </p:cNvPr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447736" y="3529887"/>
              <a:ext cx="240731" cy="286989"/>
            </a:xfrm>
            <a:prstGeom prst="rect">
              <a:avLst/>
            </a:prstGeom>
          </p:spPr>
        </p:pic>
      </p:grpSp>
      <p:sp>
        <p:nvSpPr>
          <p:cNvPr id="66" name="object 40">
            <a:extLst>
              <a:ext uri="{FF2B5EF4-FFF2-40B4-BE49-F238E27FC236}">
                <a16:creationId xmlns:a16="http://schemas.microsoft.com/office/drawing/2014/main" id="{58069B04-972B-4CAA-9241-B1BF19233A61}"/>
              </a:ext>
            </a:extLst>
          </p:cNvPr>
          <p:cNvSpPr txBox="1"/>
          <p:nvPr/>
        </p:nvSpPr>
        <p:spPr>
          <a:xfrm>
            <a:off x="7532951" y="2116320"/>
            <a:ext cx="1792410" cy="16671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1270">
              <a:lnSpc>
                <a:spcPts val="1320"/>
              </a:lnSpc>
            </a:pPr>
            <a:r>
              <a:rPr lang="it-IT" sz="1200" b="1" spc="-35" dirty="0">
                <a:solidFill>
                  <a:srgbClr val="38378B"/>
                </a:solidFill>
                <a:latin typeface="Trebuchet MS"/>
                <a:cs typeface="Trebuchet MS"/>
              </a:rPr>
              <a:t>Gennaio/febbraio 2026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67" name="object 4">
            <a:extLst>
              <a:ext uri="{FF2B5EF4-FFF2-40B4-BE49-F238E27FC236}">
                <a16:creationId xmlns:a16="http://schemas.microsoft.com/office/drawing/2014/main" id="{B0618BC1-E526-4DDB-85A0-835C90464831}"/>
              </a:ext>
            </a:extLst>
          </p:cNvPr>
          <p:cNvSpPr txBox="1"/>
          <p:nvPr/>
        </p:nvSpPr>
        <p:spPr>
          <a:xfrm>
            <a:off x="7532951" y="1666065"/>
            <a:ext cx="2118575" cy="387734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R="5080">
              <a:lnSpc>
                <a:spcPct val="110000"/>
              </a:lnSpc>
              <a:spcBef>
                <a:spcPts val="95"/>
              </a:spcBef>
              <a:tabLst>
                <a:tab pos="705485" algn="l"/>
              </a:tabLst>
            </a:pPr>
            <a:r>
              <a:rPr lang="it-IT" sz="1100" b="1" spc="-30" dirty="0">
                <a:latin typeface="Trebuchet MS"/>
              </a:rPr>
              <a:t>Apertura seconda finestra temporale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cos’è.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253710" y="4395511"/>
            <a:ext cx="9795290" cy="124328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“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Vivi e Scopri la Calabria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” è un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programma triennale 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nel quale è prevista la realizzazione di progetti formativi e di orientamento, integrati ed extracurricolari rivolti alle scuole primarie e secondarie di 1° e 2° grado, realizzati nel territorio regionale calabrese e comunque al di fuori della provincia sede dell’Istituzione scolastica partecipante.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A564EA1-2BBA-4605-B5D5-82DF5B2C8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762" y="1153990"/>
            <a:ext cx="8072438" cy="273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6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2900" y="139575"/>
            <a:ext cx="115824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destinatari, risorse finanziarie ed entità del contributo.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19" name="object 10">
            <a:extLst>
              <a:ext uri="{FF2B5EF4-FFF2-40B4-BE49-F238E27FC236}">
                <a16:creationId xmlns:a16="http://schemas.microsoft.com/office/drawing/2014/main" id="{00C5263F-9431-4D83-ABB3-A847D6DFD004}"/>
              </a:ext>
            </a:extLst>
          </p:cNvPr>
          <p:cNvSpPr txBox="1"/>
          <p:nvPr/>
        </p:nvSpPr>
        <p:spPr>
          <a:xfrm>
            <a:off x="758312" y="2424332"/>
            <a:ext cx="10976487" cy="283346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La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dotazione finanziaria 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disponibile per l’attuazione dell’intero Programma ammonta complessivamente ad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€ 12.000.000,00 di cui € 9.000.000,00 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già disponibili per le tre annualità 2025-2026-2027 (€ 3.000.000,00 per ciascuna annualità), a valere sulle risorse del PR Calabria 2021/2027 (FSE+) – Obiettivo specifico ESO4.5. </a:t>
            </a:r>
          </a:p>
          <a:p>
            <a:pPr marL="12700" marR="5080" algn="just"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Il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contributo massimo 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ammissibile per ciascun intervento è fissato in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€ 73.500,00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.</a:t>
            </a:r>
          </a:p>
          <a:p>
            <a:pPr marL="12700" marR="5080" algn="just"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La Regione Calabria si riserva la possibilità sulla base delle domande pervenute di implementare la dotazione finanziaria o, eventualmente, prevedere una quarta finestra temporale.</a:t>
            </a: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15C0F3F9-0152-4CAD-AE7D-523903EB67D5}"/>
              </a:ext>
            </a:extLst>
          </p:cNvPr>
          <p:cNvSpPr txBox="1"/>
          <p:nvPr/>
        </p:nvSpPr>
        <p:spPr>
          <a:xfrm>
            <a:off x="761999" y="1277264"/>
            <a:ext cx="10976487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I 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destinatari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 dell’iniziativa sono le studentesse e gli studenti della scuola primaria e della scuola secondaria di primo e di secondo grado iscritti e frequentanti negli anni 2025, 2026 e 2027.</a:t>
            </a:r>
          </a:p>
        </p:txBody>
      </p:sp>
    </p:spTree>
    <p:extLst>
      <p:ext uri="{BB962C8B-B14F-4D97-AF65-F5344CB8AC3E}">
        <p14:creationId xmlns:p14="http://schemas.microsoft.com/office/powerpoint/2010/main" val="14044966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gli obiettivi.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DCCC0B80-8E65-4379-9C9F-0A70CCED7D1D}"/>
              </a:ext>
            </a:extLst>
          </p:cNvPr>
          <p:cNvSpPr txBox="1"/>
          <p:nvPr/>
        </p:nvSpPr>
        <p:spPr>
          <a:xfrm>
            <a:off x="1143000" y="1447800"/>
            <a:ext cx="9829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Il programma si propone di:</a:t>
            </a:r>
          </a:p>
          <a:p>
            <a:endParaRPr lang="it-IT" sz="20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it-IT" sz="2000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guidare i giovani in un viaggio di scoperta della propria Regione </a:t>
            </a:r>
            <a:r>
              <a:rPr lang="it-IT" sz="2000" b="1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attraverso percorsi di turismo emozionale ed esperienziale</a:t>
            </a:r>
            <a:r>
              <a:rPr lang="it-IT" sz="2000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che consentiranno loro di maturare una maggiore consapevolezza del patrimonio culturale e identitario calabrese, sotto la guida esperta di professionisti e mentori qualificati;</a:t>
            </a:r>
          </a:p>
          <a:p>
            <a:pPr marL="285750" indent="-285750" algn="just">
              <a:buFontTx/>
              <a:buChar char="-"/>
            </a:pPr>
            <a:r>
              <a:rPr lang="it-IT" sz="2000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sviluppare, attraverso l’utilizzo di un metodo didattico innovativo, le </a:t>
            </a:r>
            <a:r>
              <a:rPr lang="it-IT" sz="2000" i="1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«life-skills», </a:t>
            </a:r>
            <a:r>
              <a:rPr lang="it-IT" sz="2000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ossia quelle capacità trasversali che contribuiscono al successo personale e alla realizzazione del proprio progetto di vita;</a:t>
            </a:r>
          </a:p>
          <a:p>
            <a:pPr marL="285750" indent="-285750" algn="just">
              <a:buFontTx/>
              <a:buChar char="-"/>
            </a:pPr>
            <a:r>
              <a:rPr lang="it-IT" sz="2000" spc="-1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consentire ai giovani studenti di orientarsi nel mondo del lavoro e di esprimere al meglio il loro talento attraverso attività pratico-laboratoriali e la scoperta di una Calabria che produce in campo turistico servizi e prodotti di eccellenza.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8862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151244"/>
            <a:ext cx="1036319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riferimenti metodologici dell’iniziativa.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600200" y="1362915"/>
            <a:ext cx="8534400" cy="403892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Dal punto di vista metodologico il nucleo centrale delle “</a:t>
            </a:r>
            <a:r>
              <a:rPr lang="it-IT" sz="2000" b="1" i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life skills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” 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che si intende promuovere con il programma “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Vivi e Scopri la Calabria</a:t>
            </a: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” afferisce alle seguenti competenze: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Creatività e pensiero critico;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Comunicazione efficace;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Collaborazione e lavoro di squadra; 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Gestione del tempo e organizzazione;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Adattabilità e resilienza;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Leadership e </a:t>
            </a:r>
            <a:r>
              <a:rPr lang="it-IT" sz="2000" b="1" spc="-100" dirty="0" err="1">
                <a:solidFill>
                  <a:srgbClr val="3A3838"/>
                </a:solidFill>
                <a:latin typeface="Lucida Sans Unicode"/>
                <a:cs typeface="Lucida Sans Unicode"/>
              </a:rPr>
              <a:t>decision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 making;</a:t>
            </a:r>
          </a:p>
          <a:p>
            <a:pPr marL="469900" marR="5080" indent="-457200" algn="just">
              <a:lnSpc>
                <a:spcPct val="10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Pensiero strategico e </a:t>
            </a:r>
            <a:r>
              <a:rPr lang="it-IT" sz="2000" b="1" spc="-100" dirty="0" err="1">
                <a:solidFill>
                  <a:srgbClr val="3A3838"/>
                </a:solidFill>
                <a:latin typeface="Lucida Sans Unicode"/>
                <a:cs typeface="Lucida Sans Unicode"/>
              </a:rPr>
              <a:t>problem</a:t>
            </a:r>
            <a:r>
              <a:rPr lang="it-IT" sz="20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 solving. 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5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891495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71600" y="151244"/>
            <a:ext cx="97536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aree tematiche delle proposte progettuali.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990600" y="1430676"/>
            <a:ext cx="10402530" cy="367472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Produzioni tipiche ed enogastronomia tradizionale;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Cultura, artigianato e patrimonio artistico;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Turismo sostenibile e green economy;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Innovazione tecnologica e digitale nel settore turistico;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Tradizioni, folklore e itinerari religiosi;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717550" marR="5080" indent="-452438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it-IT" sz="2800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Economia circolare.</a:t>
            </a:r>
            <a:endParaRPr lang="it-IT" sz="28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1954535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3000" y="151244"/>
            <a:ext cx="10363199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la Rete Partenariale.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371600" y="1219200"/>
            <a:ext cx="8915400" cy="32053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spcBef>
                <a:spcPts val="95"/>
              </a:spcBef>
            </a:pPr>
            <a:r>
              <a:rPr lang="it-IT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Elemento strategico del programma “</a:t>
            </a:r>
            <a:r>
              <a:rPr lang="it-IT" sz="2000" b="1" i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Vivi e Scopri la Calabria”</a:t>
            </a:r>
            <a:r>
              <a:rPr lang="it-IT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  è </a:t>
            </a:r>
          </a:p>
          <a:p>
            <a:pPr marL="12700" marR="5080" algn="just">
              <a:spcBef>
                <a:spcPts val="95"/>
              </a:spcBef>
            </a:pPr>
            <a:r>
              <a:rPr lang="it-IT" sz="2000" b="1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la Rete Partenariale.</a:t>
            </a:r>
          </a:p>
          <a:p>
            <a:pPr marL="12700" marR="5080" algn="just">
              <a:spcBef>
                <a:spcPts val="95"/>
              </a:spcBef>
            </a:pPr>
            <a:endParaRPr lang="it-IT" sz="2000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12700" marR="5080" algn="just">
              <a:spcBef>
                <a:spcPts val="95"/>
              </a:spcBef>
            </a:pPr>
            <a:r>
              <a:rPr lang="it-IT" sz="2000" dirty="0">
                <a:latin typeface="Lucida Sans Unicode" panose="020B0602030504020204" pitchFamily="34" charset="0"/>
                <a:cs typeface="Lucida Sans Unicode" panose="020B0602030504020204" pitchFamily="34" charset="0"/>
              </a:rPr>
              <a:t>L’Istituzione scolastica proponente, singola o in rete, per il migliore raggiungimento delle finalità dell’intervento proposto, potrà prevedere l’adesione di partner strategici e funzionali allo svolgimento delle attività quali Enti pubblici, Enti locali, associazioni culturali e/o di categoria, Consorzi di tutela e valorizzazione, enti del terzo settore e/o imprese di promozione sociale con esperienza qualificata nei settori oggetto di intervento.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5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3088714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3400" y="151244"/>
            <a:ext cx="11353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parametri e articolazione delle proposte progettuali.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61999" y="897997"/>
            <a:ext cx="10899059" cy="416716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2000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Le proposte progettuali dovranno essere in linea con i seguenti parametri di riferimento: </a:t>
            </a: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endParaRPr lang="it-IT" sz="2000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7CA4CC27-1316-4CDB-AA45-3EDBF2CD0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731962"/>
              </p:ext>
            </p:extLst>
          </p:nvPr>
        </p:nvGraphicFramePr>
        <p:xfrm>
          <a:off x="761998" y="1295400"/>
          <a:ext cx="10515602" cy="4961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95802">
                  <a:extLst>
                    <a:ext uri="{9D8B030D-6E8A-4147-A177-3AD203B41FA5}">
                      <a16:colId xmlns:a16="http://schemas.microsoft.com/office/drawing/2014/main" val="420594421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51085521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Numero ore per ogni modulo formativo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 marL="0"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progetti devono prevedere almeno un modulo distribuito su 40/h di formazione da erogare in </a:t>
                      </a:r>
                      <a:r>
                        <a:rPr lang="it-IT" sz="1400" b="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</a:t>
                      </a:r>
                      <a:r>
                        <a:rPr lang="it-IT" sz="1400" b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 giorni consecutivi, alternando pratiche laboratoriali a visite guidate/itinerari di scoperta e osservazione del territorio.</a:t>
                      </a:r>
                    </a:p>
                  </a:txBody>
                  <a:tcPr marL="31958" marR="319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13460"/>
                  </a:ext>
                </a:extLst>
              </a:tr>
              <a:tr h="8912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Numero massimo di moduli per ogni progetto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È possibile realizzare al massimo 2 moduli per ogni progetto, per un totale massimo di 80/h di formazione da distribuire su 10 giorni, (40h per ciascun modulo formativo, 5 gg per ogni modulo) o da realizzare in contemporanea, purché ognuno di essi soddisfi i parametri richiesti per ogni modulo.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2480668838"/>
                  </a:ext>
                </a:extLst>
              </a:tr>
              <a:tr h="305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Numero di studenti destinatari per ogni modulo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Minimo 30 - Massimo 50.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3712340200"/>
                  </a:ext>
                </a:extLst>
              </a:tr>
              <a:tr h="4164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Numero </a:t>
                      </a:r>
                      <a:r>
                        <a:rPr lang="it-IT" sz="1400" b="1" dirty="0" err="1">
                          <a:solidFill>
                            <a:schemeClr val="tx1"/>
                          </a:solidFill>
                          <a:effectLst/>
                        </a:rPr>
                        <a:t>max</a:t>
                      </a: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 di studenti destinatari per ogni progetto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dirty="0">
                          <a:effectLst/>
                        </a:rPr>
                        <a:t>Max 100 studenti (ipotizzando la realizzazione di due moduli di 50 studenti ciascuno).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2814916853"/>
                  </a:ext>
                </a:extLst>
              </a:tr>
              <a:tr h="2011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Durata di ciascun modulo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5 gg consecutivi (comprensivi del viaggio).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4082317510"/>
                  </a:ext>
                </a:extLst>
              </a:tr>
              <a:tr h="7851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Modalità di realizzazione di ciascun modulo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Modalità mista con pratiche laboratoriali e visite guidate/itinerari di scoperta del territorio con servizio di vitto e alloggio di n. 5 giorni in pensione completa per studenti e accompagnatori.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4007405241"/>
                  </a:ext>
                </a:extLst>
              </a:tr>
              <a:tr h="305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Periodo di realizzazione per ciascuna annualità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Dalla data di stipula della convenzione fino al 31 Dicembre.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932554519"/>
                  </a:ext>
                </a:extLst>
              </a:tr>
              <a:tr h="3057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Costo di realizzazione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Max € 73.500,00 per due moduli (</a:t>
                      </a:r>
                      <a:r>
                        <a:rPr lang="it-IT" sz="1400" dirty="0" err="1">
                          <a:effectLst/>
                        </a:rPr>
                        <a:t>max</a:t>
                      </a:r>
                      <a:r>
                        <a:rPr lang="it-IT" sz="1400" dirty="0">
                          <a:effectLst/>
                        </a:rPr>
                        <a:t> € 36.750,00 per singolo modulo).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3857684718"/>
                  </a:ext>
                </a:extLst>
              </a:tr>
              <a:tr h="3143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Aree tematiche di progetto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Massimo due.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213799911"/>
                  </a:ext>
                </a:extLst>
              </a:tr>
              <a:tr h="465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400" b="1" dirty="0">
                          <a:solidFill>
                            <a:schemeClr val="tx1"/>
                          </a:solidFill>
                          <a:effectLst/>
                        </a:rPr>
                        <a:t>Area di realizzazione del progetto</a:t>
                      </a:r>
                      <a:endParaRPr lang="it-IT" sz="1400" b="1" dirty="0">
                        <a:solidFill>
                          <a:schemeClr val="tx1"/>
                        </a:solidFill>
                        <a:effectLst/>
                        <a:latin typeface="Symbol" panose="05050102010706020507" pitchFamily="18" charset="2"/>
                        <a:ea typeface="+mj-ea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Obbligatoriamente al di fuori della provincia di localizzazione dell’Istituzione Scolastica proponente.</a:t>
                      </a:r>
                      <a:endParaRPr lang="it-IT" sz="14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31958" marR="31958" marT="0" marB="0" anchor="ctr"/>
                </a:tc>
                <a:extLst>
                  <a:ext uri="{0D108BD9-81ED-4DB2-BD59-A6C34878D82A}">
                    <a16:rowId xmlns:a16="http://schemas.microsoft.com/office/drawing/2014/main" val="1546584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5121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9600" y="151244"/>
            <a:ext cx="11048998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3335" algn="ctr">
              <a:lnSpc>
                <a:spcPct val="100000"/>
              </a:lnSpc>
              <a:spcBef>
                <a:spcPts val="100"/>
              </a:spcBef>
            </a:pPr>
            <a:r>
              <a:rPr lang="it-IT" spc="-45" dirty="0">
                <a:solidFill>
                  <a:srgbClr val="FFC000"/>
                </a:solidFill>
              </a:rPr>
              <a:t>Vivi e Scopri la Calabria: modalità di presentazione delle proposte progettuali.</a:t>
            </a:r>
            <a:endParaRPr spc="-90" dirty="0">
              <a:solidFill>
                <a:srgbClr val="FFC000"/>
              </a:solidFill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7032" y="6414430"/>
            <a:ext cx="4797599" cy="303995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85801" y="897997"/>
            <a:ext cx="10975258" cy="53982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just"/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L’Avviso Pubblico prevede la possibilità di presentare domande in diverse annualità e la trasmissione della candidatura dovrà avvenire secondo le seguenti finestre temporali: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pPr algn="just"/>
            <a:endParaRPr lang="it-IT" b="1" u="sng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algn="just"/>
            <a:endParaRPr lang="it-IT" b="1" u="sng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algn="just"/>
            <a:r>
              <a:rPr lang="it-IT" b="1" u="sng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Ogni Istituzione Scolastica, singola o in rete, potrà presentare un solo progetto per finestra temporale. </a:t>
            </a:r>
          </a:p>
          <a:p>
            <a:pPr algn="just"/>
            <a:endParaRPr lang="it-IT" sz="800" b="1" u="sng" spc="-100" dirty="0">
              <a:solidFill>
                <a:srgbClr val="3A3838"/>
              </a:solidFill>
              <a:latin typeface="Lucida Sans Unicode"/>
              <a:cs typeface="Lucida Sans Unicode"/>
            </a:endParaRPr>
          </a:p>
          <a:p>
            <a:pPr algn="just"/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Le candidature dei soggetti proponenti, compresi gli eventuali </a:t>
            </a:r>
            <a:r>
              <a:rPr lang="it-IT" b="1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accordi di rete e lettere di adesioni  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compilate e sottoscritte secondo i modelli di cui rispettivamente all’Allegato 1 e l’Allegato 2 che fanno parte integrante dell’Avviso, dovranno pervenire all’Amministrazione Regionale, a pena di esclusione, esclusivamente per via telematica tramite il servizio digitale dedicato, denominato “Presentazione interventi Avviso Vivi e Scopri la Calabria” accessibile tramite la piattaforma “</a:t>
            </a:r>
            <a:r>
              <a:rPr lang="it-IT" spc="-100" dirty="0" err="1">
                <a:solidFill>
                  <a:srgbClr val="3A3838"/>
                </a:solidFill>
                <a:latin typeface="Lucida Sans Unicode"/>
                <a:cs typeface="Lucida Sans Unicode"/>
              </a:rPr>
              <a:t>Scuol@vvisi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” al seguente link:  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https://istruzione.regione.calabria.it/bandi</a:t>
            </a:r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 </a:t>
            </a:r>
          </a:p>
          <a:p>
            <a:pPr algn="just"/>
            <a:r>
              <a:rPr lang="it-IT" spc="-100" dirty="0">
                <a:solidFill>
                  <a:srgbClr val="3A3838"/>
                </a:solidFill>
                <a:latin typeface="Lucida Sans Unicode"/>
                <a:cs typeface="Lucida Sans Unicode"/>
              </a:rPr>
              <a:t>L’area del sistema informativo predisposta per la presentazione delle proposte progettuali per la prima annualità resterà aperta dalle ore 9:00 del giorno 27 gennaio 2025 alle ore 23:59 del giorno 28 febbraio 2025, salvo eventuale proroga dell’Amministrazione regionale</a:t>
            </a:r>
            <a:r>
              <a:rPr lang="it-IT" dirty="0"/>
              <a:t>. 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15D9E4D2-B1F7-4BE5-93CB-7CE491DC34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243377"/>
              </p:ext>
            </p:extLst>
          </p:nvPr>
        </p:nvGraphicFramePr>
        <p:xfrm>
          <a:off x="1676399" y="1600196"/>
          <a:ext cx="8369808" cy="1600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9366">
                  <a:extLst>
                    <a:ext uri="{9D8B030D-6E8A-4147-A177-3AD203B41FA5}">
                      <a16:colId xmlns:a16="http://schemas.microsoft.com/office/drawing/2014/main" val="4064751014"/>
                    </a:ext>
                  </a:extLst>
                </a:gridCol>
                <a:gridCol w="2790221">
                  <a:extLst>
                    <a:ext uri="{9D8B030D-6E8A-4147-A177-3AD203B41FA5}">
                      <a16:colId xmlns:a16="http://schemas.microsoft.com/office/drawing/2014/main" val="958733649"/>
                    </a:ext>
                  </a:extLst>
                </a:gridCol>
                <a:gridCol w="2790221">
                  <a:extLst>
                    <a:ext uri="{9D8B030D-6E8A-4147-A177-3AD203B41FA5}">
                      <a16:colId xmlns:a16="http://schemas.microsoft.com/office/drawing/2014/main" val="426949475"/>
                    </a:ext>
                  </a:extLst>
                </a:gridCol>
              </a:tblGrid>
              <a:tr h="400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ANNUALITA’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DATA APERTURA TERMINI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DATA CHIUSURA TERMINI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1134805"/>
                  </a:ext>
                </a:extLst>
              </a:tr>
              <a:tr h="400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2025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27 GENNAIO 2025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>
                          <a:effectLst/>
                        </a:rPr>
                        <a:t>28 FEBBRAIO 2025</a:t>
                      </a:r>
                      <a:endParaRPr lang="it-IT" sz="13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2454877"/>
                  </a:ext>
                </a:extLst>
              </a:tr>
              <a:tr h="400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2026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27 GENNAIO 2026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>
                          <a:effectLst/>
                        </a:rPr>
                        <a:t>28 FEBBRAIO 2026</a:t>
                      </a:r>
                      <a:endParaRPr lang="it-IT" sz="130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663652"/>
                  </a:ext>
                </a:extLst>
              </a:tr>
              <a:tr h="4000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2027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27 GENNAIO 2027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300" dirty="0">
                          <a:effectLst/>
                        </a:rPr>
                        <a:t>28 FEBBRAIO 2027</a:t>
                      </a:r>
                      <a:endParaRPr lang="it-IT" sz="1300" dirty="0">
                        <a:effectLst/>
                        <a:latin typeface="Symbol" panose="05050102010706020507" pitchFamily="18" charset="2"/>
                        <a:ea typeface="Symbol" panose="05050102010706020507" pitchFamily="18" charset="2"/>
                        <a:cs typeface="Calibri Light" panose="020F03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0484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5497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492</TotalTime>
  <Words>1370</Words>
  <Application>Microsoft Office PowerPoint</Application>
  <PresentationFormat>Widescreen</PresentationFormat>
  <Paragraphs>127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9" baseType="lpstr">
      <vt:lpstr>Arial</vt:lpstr>
      <vt:lpstr>Calibri</vt:lpstr>
      <vt:lpstr>Lucida Sans Unicode</vt:lpstr>
      <vt:lpstr>Symbol</vt:lpstr>
      <vt:lpstr>Times New Roman</vt:lpstr>
      <vt:lpstr>Trebuchet MS</vt:lpstr>
      <vt:lpstr>Wingdings</vt:lpstr>
      <vt:lpstr>Office Theme</vt:lpstr>
      <vt:lpstr>Presentazione standard di PowerPoint</vt:lpstr>
      <vt:lpstr>Vivi e Scopri la Calabria: cos’è.</vt:lpstr>
      <vt:lpstr>Vivi e Scopri la Calabria: destinatari, risorse finanziarie ed entità del contributo.</vt:lpstr>
      <vt:lpstr>Vivi e Scopri la Calabria: gli obiettivi.</vt:lpstr>
      <vt:lpstr>Vivi e Scopri la Calabria: riferimenti metodologici dell’iniziativa.</vt:lpstr>
      <vt:lpstr>Vivi e Scopri la Calabria: aree tematiche delle proposte progettuali.</vt:lpstr>
      <vt:lpstr>Vivi e Scopri la Calabria: la Rete Partenariale.</vt:lpstr>
      <vt:lpstr>Vivi e Scopri la Calabria: parametri e articolazione delle proposte progettuali.</vt:lpstr>
      <vt:lpstr>Vivi e Scopri la Calabria: modalità di presentazione delle proposte progettuali.</vt:lpstr>
      <vt:lpstr>Vivi e Scopri la Calabria: determinazione del contributo e modalità di rendicontazione.</vt:lpstr>
      <vt:lpstr>Vivi e Scopri la Calabria: cronoprogramma operativo dell’iniziativa.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Power BI</dc:creator>
  <cp:lastModifiedBy>Windows</cp:lastModifiedBy>
  <cp:revision>52</cp:revision>
  <dcterms:created xsi:type="dcterms:W3CDTF">2023-10-12T06:56:55Z</dcterms:created>
  <dcterms:modified xsi:type="dcterms:W3CDTF">2024-12-18T10:15:15Z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2023-06-28T00:00:00Z</vt:filetime>
  </property>
  <property fmtid="{D5CDD505-2E9C-101B-9397-08002B2CF9AE}" pid="3" name="Creator">
    <vt:lpwstr>Microsoft® PowerPoint® per Microsoft 365</vt:lpwstr>
  </property>
  <property fmtid="{D5CDD505-2E9C-101B-9397-08002B2CF9AE}" pid="4" name="LastSaved">
    <vt:filetime>2023-10-12T00:00:00Z</vt:filetime>
  </property>
</Properties>
</file>