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Bold" panose="00000800000000000000" charset="0"/>
      <p:regular r:id="rId20"/>
    </p:embeddedFont>
    <p:embeddedFont>
      <p:font typeface="Poppins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sv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7.svg"/><Relationship Id="rId17" Type="http://schemas.openxmlformats.org/officeDocument/2006/relationships/image" Target="../media/image15.png"/><Relationship Id="rId2" Type="http://schemas.openxmlformats.org/officeDocument/2006/relationships/image" Target="../media/image16.jpe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openxmlformats.org/officeDocument/2006/relationships/image" Target="../media/image13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1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5" Type="http://schemas.openxmlformats.org/officeDocument/2006/relationships/image" Target="../media/image15.png"/><Relationship Id="rId10" Type="http://schemas.openxmlformats.org/officeDocument/2006/relationships/image" Target="../media/image7.svg"/><Relationship Id="rId4" Type="http://schemas.openxmlformats.org/officeDocument/2006/relationships/image" Target="../media/image20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image" Target="../media/image14.sv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9.jpeg"/><Relationship Id="rId5" Type="http://schemas.openxmlformats.org/officeDocument/2006/relationships/image" Target="../media/image11.sv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sv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3.svg"/><Relationship Id="rId7" Type="http://schemas.openxmlformats.org/officeDocument/2006/relationships/image" Target="../media/image1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3.svg"/><Relationship Id="rId7" Type="http://schemas.openxmlformats.org/officeDocument/2006/relationships/image" Target="../media/image1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svg"/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12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24.svg"/><Relationship Id="rId10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11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3595164" y="-101990"/>
            <a:ext cx="6148082" cy="4780134"/>
          </a:xfrm>
          <a:custGeom>
            <a:avLst/>
            <a:gdLst/>
            <a:ahLst/>
            <a:cxnLst/>
            <a:rect l="l" t="t" r="r" b="b"/>
            <a:pathLst>
              <a:path w="6148082" h="4780134">
                <a:moveTo>
                  <a:pt x="6148081" y="4780133"/>
                </a:moveTo>
                <a:lnTo>
                  <a:pt x="0" y="4780133"/>
                </a:lnTo>
                <a:lnTo>
                  <a:pt x="0" y="0"/>
                </a:lnTo>
                <a:lnTo>
                  <a:pt x="6148081" y="0"/>
                </a:lnTo>
                <a:lnTo>
                  <a:pt x="6148081" y="47801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grpSp>
        <p:nvGrpSpPr>
          <p:cNvPr id="3" name="Group 3"/>
          <p:cNvGrpSpPr/>
          <p:nvPr/>
        </p:nvGrpSpPr>
        <p:grpSpPr>
          <a:xfrm>
            <a:off x="9079134" y="-1053491"/>
            <a:ext cx="11592641" cy="12393981"/>
            <a:chOff x="0" y="0"/>
            <a:chExt cx="444629" cy="475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629" cy="475364"/>
            </a:xfrm>
            <a:custGeom>
              <a:avLst/>
              <a:gdLst/>
              <a:ahLst/>
              <a:cxnLst/>
              <a:rect l="l" t="t" r="r" b="b"/>
              <a:pathLst>
                <a:path w="444629" h="475364">
                  <a:moveTo>
                    <a:pt x="203200" y="0"/>
                  </a:moveTo>
                  <a:lnTo>
                    <a:pt x="444629" y="0"/>
                  </a:lnTo>
                  <a:lnTo>
                    <a:pt x="241429" y="475364"/>
                  </a:lnTo>
                  <a:lnTo>
                    <a:pt x="0" y="47536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57150"/>
              <a:ext cx="241429" cy="532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6" name="Freeform 6"/>
          <p:cNvSpPr/>
          <p:nvPr/>
        </p:nvSpPr>
        <p:spPr>
          <a:xfrm>
            <a:off x="-1048243" y="7200900"/>
            <a:ext cx="6408514" cy="4114800"/>
          </a:xfrm>
          <a:custGeom>
            <a:avLst/>
            <a:gdLst/>
            <a:ahLst/>
            <a:cxnLst/>
            <a:rect l="l" t="t" r="r" b="b"/>
            <a:pathLst>
              <a:path w="6408514" h="4114800">
                <a:moveTo>
                  <a:pt x="0" y="0"/>
                </a:moveTo>
                <a:lnTo>
                  <a:pt x="6408513" y="0"/>
                </a:lnTo>
                <a:lnTo>
                  <a:pt x="6408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grpSp>
        <p:nvGrpSpPr>
          <p:cNvPr id="7" name="Group 7"/>
          <p:cNvGrpSpPr/>
          <p:nvPr/>
        </p:nvGrpSpPr>
        <p:grpSpPr>
          <a:xfrm>
            <a:off x="7654051" y="-569021"/>
            <a:ext cx="10267884" cy="11425042"/>
            <a:chOff x="0" y="0"/>
            <a:chExt cx="547858" cy="609600"/>
          </a:xfrm>
        </p:grpSpPr>
        <p:sp>
          <p:nvSpPr>
            <p:cNvPr id="8" name="Freeform 8"/>
            <p:cNvSpPr/>
            <p:nvPr/>
          </p:nvSpPr>
          <p:spPr>
            <a:xfrm rot="-89999">
              <a:off x="8073" y="-7066"/>
              <a:ext cx="531713" cy="623732"/>
            </a:xfrm>
            <a:custGeom>
              <a:avLst/>
              <a:gdLst/>
              <a:ahLst/>
              <a:cxnLst/>
              <a:rect l="l" t="t" r="r" b="b"/>
              <a:pathLst>
                <a:path w="531713" h="623732">
                  <a:moveTo>
                    <a:pt x="344540" y="9022"/>
                  </a:moveTo>
                  <a:lnTo>
                    <a:pt x="0" y="0"/>
                  </a:lnTo>
                  <a:lnTo>
                    <a:pt x="187173" y="614710"/>
                  </a:lnTo>
                  <a:lnTo>
                    <a:pt x="531713" y="623732"/>
                  </a:lnTo>
                  <a:lnTo>
                    <a:pt x="344540" y="9022"/>
                  </a:lnTo>
                  <a:close/>
                </a:path>
              </a:pathLst>
            </a:custGeom>
            <a:blipFill>
              <a:blip r:embed="rId6"/>
              <a:stretch>
                <a:fillRect l="-72085" t="-2802" r="-8579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it-IT" noProof="1"/>
            </a:p>
          </p:txBody>
        </p:sp>
      </p:grpSp>
      <p:sp>
        <p:nvSpPr>
          <p:cNvPr id="9" name="Freeform 9"/>
          <p:cNvSpPr/>
          <p:nvPr/>
        </p:nvSpPr>
        <p:spPr>
          <a:xfrm>
            <a:off x="8076819" y="6618124"/>
            <a:ext cx="707040" cy="212450"/>
          </a:xfrm>
          <a:custGeom>
            <a:avLst/>
            <a:gdLst/>
            <a:ahLst/>
            <a:cxnLst/>
            <a:rect l="l" t="t" r="r" b="b"/>
            <a:pathLst>
              <a:path w="707040" h="212450">
                <a:moveTo>
                  <a:pt x="0" y="0"/>
                </a:moveTo>
                <a:lnTo>
                  <a:pt x="707040" y="0"/>
                </a:lnTo>
                <a:lnTo>
                  <a:pt x="707040" y="212449"/>
                </a:lnTo>
                <a:lnTo>
                  <a:pt x="0" y="2124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208674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0" name="Freeform 10"/>
          <p:cNvSpPr/>
          <p:nvPr/>
        </p:nvSpPr>
        <p:spPr>
          <a:xfrm>
            <a:off x="857551" y="1103134"/>
            <a:ext cx="1331672" cy="1371542"/>
          </a:xfrm>
          <a:custGeom>
            <a:avLst/>
            <a:gdLst/>
            <a:ahLst/>
            <a:cxnLst/>
            <a:rect l="l" t="t" r="r" b="b"/>
            <a:pathLst>
              <a:path w="1331672" h="1371542">
                <a:moveTo>
                  <a:pt x="0" y="0"/>
                </a:moveTo>
                <a:lnTo>
                  <a:pt x="1331671" y="0"/>
                </a:lnTo>
                <a:lnTo>
                  <a:pt x="1331671" y="1371542"/>
                </a:lnTo>
                <a:lnTo>
                  <a:pt x="0" y="13715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1" name="Freeform 11"/>
          <p:cNvSpPr/>
          <p:nvPr/>
        </p:nvSpPr>
        <p:spPr>
          <a:xfrm>
            <a:off x="857551" y="7866790"/>
            <a:ext cx="7926308" cy="822063"/>
          </a:xfrm>
          <a:custGeom>
            <a:avLst/>
            <a:gdLst/>
            <a:ahLst/>
            <a:cxnLst/>
            <a:rect l="l" t="t" r="r" b="b"/>
            <a:pathLst>
              <a:path w="7926308" h="822063">
                <a:moveTo>
                  <a:pt x="0" y="0"/>
                </a:moveTo>
                <a:lnTo>
                  <a:pt x="7926308" y="0"/>
                </a:lnTo>
                <a:lnTo>
                  <a:pt x="7926308" y="822063"/>
                </a:lnTo>
                <a:lnTo>
                  <a:pt x="0" y="822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2" name="TextBox 12"/>
          <p:cNvSpPr txBox="1"/>
          <p:nvPr/>
        </p:nvSpPr>
        <p:spPr>
          <a:xfrm>
            <a:off x="1095772" y="2906811"/>
            <a:ext cx="7602362" cy="209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34"/>
              </a:lnSpc>
            </a:pPr>
            <a:r>
              <a:rPr lang="it-IT" sz="12180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Fondo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3771" y="5608857"/>
            <a:ext cx="5711574" cy="1957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834"/>
              </a:lnSpc>
            </a:pPr>
            <a:r>
              <a:rPr lang="it-IT" sz="12180" b="1" noProof="1">
                <a:solidFill>
                  <a:srgbClr val="00A181"/>
                </a:solidFill>
                <a:latin typeface="Poppins Bold"/>
                <a:ea typeface="Poppins Bold"/>
                <a:cs typeface="Poppins Bold"/>
                <a:sym typeface="Poppins Bold"/>
              </a:rPr>
              <a:t>“FEERI”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7804" y="4736574"/>
            <a:ext cx="6985144" cy="87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9"/>
              </a:lnSpc>
            </a:pPr>
            <a:r>
              <a:rPr lang="it-IT" sz="2981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Efficienza Energetica e Rinnovabili per le Imprese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89222" y="1276681"/>
            <a:ext cx="3405705" cy="1281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it-IT" sz="2414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Dipartimento </a:t>
            </a:r>
            <a:r>
              <a:rPr lang="it-IT" sz="2414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Sviluppo Economico</a:t>
            </a:r>
          </a:p>
          <a:p>
            <a:pPr algn="l">
              <a:lnSpc>
                <a:spcPts val="3380"/>
              </a:lnSpc>
            </a:pPr>
            <a:endParaRPr lang="it-IT" sz="2414" b="1" noProof="1">
              <a:solidFill>
                <a:srgbClr val="00465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5264" y="-671428"/>
            <a:ext cx="13303249" cy="11629855"/>
            <a:chOff x="0" y="0"/>
            <a:chExt cx="697314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7314" cy="609600"/>
            </a:xfrm>
            <a:custGeom>
              <a:avLst/>
              <a:gdLst/>
              <a:ahLst/>
              <a:cxnLst/>
              <a:rect l="l" t="t" r="r" b="b"/>
              <a:pathLst>
                <a:path w="697314" h="609600">
                  <a:moveTo>
                    <a:pt x="494114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697314" y="609600"/>
                  </a:lnTo>
                  <a:lnTo>
                    <a:pt x="494114" y="0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494114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64422" y="-275820"/>
            <a:ext cx="9109555" cy="10838640"/>
            <a:chOff x="0" y="0"/>
            <a:chExt cx="512351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2351" cy="609600"/>
            </a:xfrm>
            <a:custGeom>
              <a:avLst/>
              <a:gdLst/>
              <a:ahLst/>
              <a:cxnLst/>
              <a:rect l="l" t="t" r="r" b="b"/>
              <a:pathLst>
                <a:path w="512351" h="609600">
                  <a:moveTo>
                    <a:pt x="203200" y="0"/>
                  </a:moveTo>
                  <a:lnTo>
                    <a:pt x="512351" y="0"/>
                  </a:lnTo>
                  <a:lnTo>
                    <a:pt x="30915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2"/>
              <a:stretch>
                <a:fillRect l="-66756" r="-11492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it-IT" noProof="1"/>
            </a:p>
          </p:txBody>
        </p:sp>
      </p:grpSp>
      <p:sp>
        <p:nvSpPr>
          <p:cNvPr id="7" name="Freeform 7"/>
          <p:cNvSpPr/>
          <p:nvPr/>
        </p:nvSpPr>
        <p:spPr>
          <a:xfrm flipH="1" flipV="1">
            <a:off x="12604352" y="-1544505"/>
            <a:ext cx="6148082" cy="4780134"/>
          </a:xfrm>
          <a:custGeom>
            <a:avLst/>
            <a:gdLst/>
            <a:ahLst/>
            <a:cxnLst/>
            <a:rect l="l" t="t" r="r" b="b"/>
            <a:pathLst>
              <a:path w="6148082" h="4780134">
                <a:moveTo>
                  <a:pt x="6148082" y="4780134"/>
                </a:moveTo>
                <a:lnTo>
                  <a:pt x="0" y="4780134"/>
                </a:lnTo>
                <a:lnTo>
                  <a:pt x="0" y="0"/>
                </a:lnTo>
                <a:lnTo>
                  <a:pt x="6148082" y="0"/>
                </a:lnTo>
                <a:lnTo>
                  <a:pt x="6148082" y="478013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8" name="Freeform 8"/>
          <p:cNvSpPr/>
          <p:nvPr/>
        </p:nvSpPr>
        <p:spPr>
          <a:xfrm>
            <a:off x="5740498" y="5678655"/>
            <a:ext cx="707040" cy="212450"/>
          </a:xfrm>
          <a:custGeom>
            <a:avLst/>
            <a:gdLst/>
            <a:ahLst/>
            <a:cxnLst/>
            <a:rect l="l" t="t" r="r" b="b"/>
            <a:pathLst>
              <a:path w="707040" h="212450">
                <a:moveTo>
                  <a:pt x="0" y="0"/>
                </a:moveTo>
                <a:lnTo>
                  <a:pt x="707040" y="0"/>
                </a:lnTo>
                <a:lnTo>
                  <a:pt x="707040" y="212450"/>
                </a:lnTo>
                <a:lnTo>
                  <a:pt x="0" y="212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08674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9" name="Freeform 9"/>
          <p:cNvSpPr/>
          <p:nvPr/>
        </p:nvSpPr>
        <p:spPr>
          <a:xfrm>
            <a:off x="857551" y="1103134"/>
            <a:ext cx="1331672" cy="1371542"/>
          </a:xfrm>
          <a:custGeom>
            <a:avLst/>
            <a:gdLst/>
            <a:ahLst/>
            <a:cxnLst/>
            <a:rect l="l" t="t" r="r" b="b"/>
            <a:pathLst>
              <a:path w="1331672" h="1371542">
                <a:moveTo>
                  <a:pt x="0" y="0"/>
                </a:moveTo>
                <a:lnTo>
                  <a:pt x="1331671" y="0"/>
                </a:lnTo>
                <a:lnTo>
                  <a:pt x="1331671" y="1371542"/>
                </a:lnTo>
                <a:lnTo>
                  <a:pt x="0" y="13715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0" name="TextBox 10"/>
          <p:cNvSpPr txBox="1"/>
          <p:nvPr/>
        </p:nvSpPr>
        <p:spPr>
          <a:xfrm>
            <a:off x="2189222" y="1276681"/>
            <a:ext cx="3405705" cy="1281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it-IT" sz="2414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Dipartimento </a:t>
            </a:r>
            <a:r>
              <a:rPr lang="it-IT" sz="2414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Sviluppo Economico</a:t>
            </a:r>
          </a:p>
          <a:p>
            <a:pPr algn="l">
              <a:lnSpc>
                <a:spcPts val="3380"/>
              </a:lnSpc>
            </a:pPr>
            <a:endParaRPr lang="it-IT" sz="2414" b="1" noProof="1">
              <a:solidFill>
                <a:srgbClr val="00465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75788" y="4021575"/>
            <a:ext cx="7289834" cy="1218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1"/>
              </a:lnSpc>
              <a:spcBef>
                <a:spcPct val="0"/>
              </a:spcBef>
            </a:pPr>
            <a:r>
              <a:rPr lang="it-IT" sz="3379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Regione Calabria</a:t>
            </a:r>
          </a:p>
          <a:p>
            <a:pPr algn="l">
              <a:lnSpc>
                <a:spcPts val="4731"/>
              </a:lnSpc>
              <a:spcBef>
                <a:spcPct val="0"/>
              </a:spcBef>
            </a:pPr>
            <a:r>
              <a:rPr lang="it-IT" sz="3379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Assessorato Sviluppo Economico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5788" y="5891105"/>
            <a:ext cx="4263121" cy="5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1"/>
              </a:lnSpc>
              <a:spcBef>
                <a:spcPct val="0"/>
              </a:spcBef>
            </a:pPr>
            <a:r>
              <a:rPr lang="it-IT" sz="3029" noProof="1">
                <a:solidFill>
                  <a:srgbClr val="00A181"/>
                </a:solidFill>
                <a:latin typeface="Poppins"/>
                <a:ea typeface="Poppins"/>
                <a:cs typeface="Poppins"/>
                <a:sym typeface="Poppins"/>
              </a:rPr>
              <a:t>Grazie per l’attenzione</a:t>
            </a:r>
          </a:p>
        </p:txBody>
      </p:sp>
      <p:sp>
        <p:nvSpPr>
          <p:cNvPr id="13" name="Freeform 13"/>
          <p:cNvSpPr/>
          <p:nvPr/>
        </p:nvSpPr>
        <p:spPr>
          <a:xfrm>
            <a:off x="857551" y="7866790"/>
            <a:ext cx="7926308" cy="822063"/>
          </a:xfrm>
          <a:custGeom>
            <a:avLst/>
            <a:gdLst/>
            <a:ahLst/>
            <a:cxnLst/>
            <a:rect l="l" t="t" r="r" b="b"/>
            <a:pathLst>
              <a:path w="7926308" h="822063">
                <a:moveTo>
                  <a:pt x="0" y="0"/>
                </a:moveTo>
                <a:lnTo>
                  <a:pt x="7926308" y="0"/>
                </a:lnTo>
                <a:lnTo>
                  <a:pt x="7926308" y="822063"/>
                </a:lnTo>
                <a:lnTo>
                  <a:pt x="0" y="8220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2604352" y="-1544505"/>
            <a:ext cx="6148082" cy="4780134"/>
          </a:xfrm>
          <a:custGeom>
            <a:avLst/>
            <a:gdLst/>
            <a:ahLst/>
            <a:cxnLst/>
            <a:rect l="l" t="t" r="r" b="b"/>
            <a:pathLst>
              <a:path w="6148082" h="4780134">
                <a:moveTo>
                  <a:pt x="6148082" y="4780134"/>
                </a:moveTo>
                <a:lnTo>
                  <a:pt x="0" y="4780134"/>
                </a:lnTo>
                <a:lnTo>
                  <a:pt x="0" y="0"/>
                </a:lnTo>
                <a:lnTo>
                  <a:pt x="6148082" y="0"/>
                </a:lnTo>
                <a:lnTo>
                  <a:pt x="6148082" y="47801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grpSp>
        <p:nvGrpSpPr>
          <p:cNvPr id="3" name="Group 3"/>
          <p:cNvGrpSpPr/>
          <p:nvPr/>
        </p:nvGrpSpPr>
        <p:grpSpPr>
          <a:xfrm>
            <a:off x="1133740" y="5248350"/>
            <a:ext cx="16020520" cy="4009950"/>
            <a:chOff x="0" y="0"/>
            <a:chExt cx="1889486" cy="4729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9486" cy="472940"/>
            </a:xfrm>
            <a:custGeom>
              <a:avLst/>
              <a:gdLst/>
              <a:ahLst/>
              <a:cxnLst/>
              <a:rect l="l" t="t" r="r" b="b"/>
              <a:pathLst>
                <a:path w="1889486" h="472940">
                  <a:moveTo>
                    <a:pt x="11115" y="0"/>
                  </a:moveTo>
                  <a:lnTo>
                    <a:pt x="1878372" y="0"/>
                  </a:lnTo>
                  <a:cubicBezTo>
                    <a:pt x="1884510" y="0"/>
                    <a:pt x="1889486" y="4976"/>
                    <a:pt x="1889486" y="11115"/>
                  </a:cubicBezTo>
                  <a:lnTo>
                    <a:pt x="1889486" y="461825"/>
                  </a:lnTo>
                  <a:cubicBezTo>
                    <a:pt x="1889486" y="464773"/>
                    <a:pt x="1888315" y="467600"/>
                    <a:pt x="1886231" y="469685"/>
                  </a:cubicBezTo>
                  <a:cubicBezTo>
                    <a:pt x="1884147" y="471769"/>
                    <a:pt x="1881319" y="472940"/>
                    <a:pt x="1878372" y="472940"/>
                  </a:cubicBezTo>
                  <a:lnTo>
                    <a:pt x="11115" y="472940"/>
                  </a:lnTo>
                  <a:cubicBezTo>
                    <a:pt x="4976" y="472940"/>
                    <a:pt x="0" y="467964"/>
                    <a:pt x="0" y="461825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close/>
                </a:path>
              </a:pathLst>
            </a:custGeom>
            <a:blipFill>
              <a:blip r:embed="rId4"/>
              <a:stretch>
                <a:fillRect t="-53725" b="-70005"/>
              </a:stretch>
            </a:blipFill>
          </p:spPr>
          <p:txBody>
            <a:bodyPr/>
            <a:lstStyle/>
            <a:p>
              <a:endParaRPr lang="it-IT" noProof="1"/>
            </a:p>
          </p:txBody>
        </p:sp>
      </p:grpSp>
      <p:sp>
        <p:nvSpPr>
          <p:cNvPr id="5" name="Freeform 5"/>
          <p:cNvSpPr/>
          <p:nvPr/>
        </p:nvSpPr>
        <p:spPr>
          <a:xfrm>
            <a:off x="-1052228" y="6104533"/>
            <a:ext cx="8656418" cy="5558142"/>
          </a:xfrm>
          <a:custGeom>
            <a:avLst/>
            <a:gdLst/>
            <a:ahLst/>
            <a:cxnLst/>
            <a:rect l="l" t="t" r="r" b="b"/>
            <a:pathLst>
              <a:path w="8656418" h="5558142">
                <a:moveTo>
                  <a:pt x="0" y="0"/>
                </a:moveTo>
                <a:lnTo>
                  <a:pt x="8656418" y="0"/>
                </a:lnTo>
                <a:lnTo>
                  <a:pt x="8656418" y="5558141"/>
                </a:lnTo>
                <a:lnTo>
                  <a:pt x="0" y="5558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6" name="TextBox 6"/>
          <p:cNvSpPr txBox="1"/>
          <p:nvPr/>
        </p:nvSpPr>
        <p:spPr>
          <a:xfrm>
            <a:off x="1175076" y="1913878"/>
            <a:ext cx="14856837" cy="67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4"/>
              </a:lnSpc>
            </a:pPr>
            <a:r>
              <a:rPr lang="it-IT" sz="3957" b="1" noProof="1">
                <a:solidFill>
                  <a:srgbClr val="00A181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Programma Regionale (PR) Calabria FESR-FSE+ 2021/2027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3740" y="2716078"/>
            <a:ext cx="15706460" cy="2649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56"/>
              </a:lnSpc>
            </a:pPr>
            <a:r>
              <a:rPr lang="it-IT" sz="2000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Con il Fondo la Regione darà attuazione ai seguenti obiettivi specifici e azioni del PR 2021/2027:</a:t>
            </a:r>
          </a:p>
          <a:p>
            <a:pPr algn="just">
              <a:lnSpc>
                <a:spcPts val="2556"/>
              </a:lnSpc>
            </a:pPr>
            <a:endParaRPr lang="it-IT" sz="1825" b="1" noProof="1">
              <a:solidFill>
                <a:srgbClr val="004651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2556"/>
              </a:lnSpc>
            </a:pPr>
            <a:r>
              <a:rPr lang="it-IT" sz="1825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RSO 2.1</a:t>
            </a:r>
            <a:r>
              <a:rPr lang="it-IT" sz="1825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it-IT" sz="1825" b="1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Promuovere l’efficienza energetica </a:t>
            </a:r>
            <a:r>
              <a:rPr lang="it-IT" sz="1825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e ridurre le emissioni di gas a effetto serra</a:t>
            </a:r>
          </a:p>
          <a:p>
            <a:pPr algn="just">
              <a:lnSpc>
                <a:spcPts val="2556"/>
              </a:lnSpc>
            </a:pPr>
            <a:r>
              <a:rPr lang="it-IT" sz="1825" i="1" noProof="1">
                <a:solidFill>
                  <a:srgbClr val="004651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Azione 2.1.2</a:t>
            </a:r>
            <a:r>
              <a:rPr lang="it-IT" sz="1825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 - Efficientamento energetico nelle Imprese, ai fini della riduzione dell'impatto dei sistemi produttivi</a:t>
            </a:r>
          </a:p>
          <a:p>
            <a:pPr algn="just">
              <a:lnSpc>
                <a:spcPts val="2556"/>
              </a:lnSpc>
            </a:pPr>
            <a:endParaRPr lang="it-IT" sz="1825" noProof="1">
              <a:solidFill>
                <a:srgbClr val="00465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556"/>
              </a:lnSpc>
            </a:pPr>
            <a:r>
              <a:rPr lang="it-IT" sz="1825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Rso 2.2</a:t>
            </a:r>
            <a:r>
              <a:rPr lang="it-IT" sz="1825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it-IT" sz="1825" b="1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Promuovere le energie rinnovabili </a:t>
            </a:r>
            <a:r>
              <a:rPr lang="it-IT" sz="1825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in conformità della direttiva (UE) 2018/2001, compresi i criteri di sostenibilità ivi stabiliti (Fesr) </a:t>
            </a:r>
            <a:r>
              <a:rPr lang="it-IT" sz="1825" i="1" noProof="1">
                <a:solidFill>
                  <a:srgbClr val="004651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Azione 2.2.1 </a:t>
            </a:r>
            <a:r>
              <a:rPr lang="it-IT" sz="1825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Realizzazione di sistemi di produzione di energia da fonte rinnovabile associati a interventi di efficientamento energetico </a:t>
            </a:r>
          </a:p>
          <a:p>
            <a:pPr algn="just">
              <a:lnSpc>
                <a:spcPts val="2556"/>
              </a:lnSpc>
            </a:pPr>
            <a:r>
              <a:rPr lang="it-IT" sz="1825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>
            <a:off x="15324873" y="1577603"/>
            <a:ext cx="707040" cy="212450"/>
          </a:xfrm>
          <a:custGeom>
            <a:avLst/>
            <a:gdLst/>
            <a:ahLst/>
            <a:cxnLst/>
            <a:rect l="l" t="t" r="r" b="b"/>
            <a:pathLst>
              <a:path w="707040" h="212450">
                <a:moveTo>
                  <a:pt x="0" y="0"/>
                </a:moveTo>
                <a:lnTo>
                  <a:pt x="707040" y="0"/>
                </a:lnTo>
                <a:lnTo>
                  <a:pt x="707040" y="212450"/>
                </a:lnTo>
                <a:lnTo>
                  <a:pt x="0" y="2124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208674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9" name="Freeform 9"/>
          <p:cNvSpPr/>
          <p:nvPr/>
        </p:nvSpPr>
        <p:spPr>
          <a:xfrm>
            <a:off x="606611" y="287176"/>
            <a:ext cx="8280555" cy="941913"/>
          </a:xfrm>
          <a:custGeom>
            <a:avLst/>
            <a:gdLst/>
            <a:ahLst/>
            <a:cxnLst/>
            <a:rect l="l" t="t" r="r" b="b"/>
            <a:pathLst>
              <a:path w="8280555" h="941913">
                <a:moveTo>
                  <a:pt x="0" y="0"/>
                </a:moveTo>
                <a:lnTo>
                  <a:pt x="8280555" y="0"/>
                </a:lnTo>
                <a:lnTo>
                  <a:pt x="8280555" y="941913"/>
                </a:lnTo>
                <a:lnTo>
                  <a:pt x="0" y="9419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3651" y="3496661"/>
            <a:ext cx="16351878" cy="4034745"/>
            <a:chOff x="0" y="0"/>
            <a:chExt cx="1903003" cy="4695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3003" cy="469557"/>
            </a:xfrm>
            <a:custGeom>
              <a:avLst/>
              <a:gdLst/>
              <a:ahLst/>
              <a:cxnLst/>
              <a:rect l="l" t="t" r="r" b="b"/>
              <a:pathLst>
                <a:path w="1903003" h="469557">
                  <a:moveTo>
                    <a:pt x="10890" y="0"/>
                  </a:moveTo>
                  <a:lnTo>
                    <a:pt x="1892114" y="0"/>
                  </a:lnTo>
                  <a:cubicBezTo>
                    <a:pt x="1895002" y="0"/>
                    <a:pt x="1897771" y="1147"/>
                    <a:pt x="1899813" y="3189"/>
                  </a:cubicBezTo>
                  <a:cubicBezTo>
                    <a:pt x="1901856" y="5232"/>
                    <a:pt x="1903003" y="8001"/>
                    <a:pt x="1903003" y="10890"/>
                  </a:cubicBezTo>
                  <a:lnTo>
                    <a:pt x="1903003" y="458667"/>
                  </a:lnTo>
                  <a:cubicBezTo>
                    <a:pt x="1903003" y="464681"/>
                    <a:pt x="1898128" y="469557"/>
                    <a:pt x="1892114" y="469557"/>
                  </a:cubicBezTo>
                  <a:lnTo>
                    <a:pt x="10890" y="469557"/>
                  </a:lnTo>
                  <a:cubicBezTo>
                    <a:pt x="8001" y="469557"/>
                    <a:pt x="5232" y="468409"/>
                    <a:pt x="3189" y="466367"/>
                  </a:cubicBezTo>
                  <a:cubicBezTo>
                    <a:pt x="1147" y="464325"/>
                    <a:pt x="0" y="461555"/>
                    <a:pt x="0" y="458667"/>
                  </a:cubicBezTo>
                  <a:lnTo>
                    <a:pt x="0" y="10890"/>
                  </a:lnTo>
                  <a:cubicBezTo>
                    <a:pt x="0" y="4875"/>
                    <a:pt x="4875" y="0"/>
                    <a:pt x="10890" y="0"/>
                  </a:cubicBezTo>
                  <a:close/>
                </a:path>
              </a:pathLst>
            </a:custGeom>
            <a:blipFill>
              <a:blip r:embed="rId2"/>
              <a:stretch>
                <a:fillRect t="-129643" b="-40879"/>
              </a:stretch>
            </a:blipFill>
          </p:spPr>
          <p:txBody>
            <a:bodyPr/>
            <a:lstStyle/>
            <a:p>
              <a:endParaRPr lang="it-IT" noProof="1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327652" y="4170077"/>
            <a:ext cx="4168624" cy="5257652"/>
            <a:chOff x="0" y="0"/>
            <a:chExt cx="1097909" cy="13847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7909" cy="1384731"/>
            </a:xfrm>
            <a:custGeom>
              <a:avLst/>
              <a:gdLst/>
              <a:ahLst/>
              <a:cxnLst/>
              <a:rect l="l" t="t" r="r" b="b"/>
              <a:pathLst>
                <a:path w="1097909" h="1384731">
                  <a:moveTo>
                    <a:pt x="48287" y="0"/>
                  </a:moveTo>
                  <a:lnTo>
                    <a:pt x="1049622" y="0"/>
                  </a:lnTo>
                  <a:cubicBezTo>
                    <a:pt x="1076291" y="0"/>
                    <a:pt x="1097909" y="21619"/>
                    <a:pt x="1097909" y="48287"/>
                  </a:cubicBezTo>
                  <a:lnTo>
                    <a:pt x="1097909" y="1336444"/>
                  </a:lnTo>
                  <a:cubicBezTo>
                    <a:pt x="1097909" y="1363113"/>
                    <a:pt x="1076291" y="1384731"/>
                    <a:pt x="1049622" y="1384731"/>
                  </a:cubicBezTo>
                  <a:lnTo>
                    <a:pt x="48287" y="1384731"/>
                  </a:lnTo>
                  <a:cubicBezTo>
                    <a:pt x="21619" y="1384731"/>
                    <a:pt x="0" y="1363113"/>
                    <a:pt x="0" y="1336444"/>
                  </a:cubicBezTo>
                  <a:lnTo>
                    <a:pt x="0" y="48287"/>
                  </a:lnTo>
                  <a:cubicBezTo>
                    <a:pt x="0" y="21619"/>
                    <a:pt x="21619" y="0"/>
                    <a:pt x="48287" y="0"/>
                  </a:cubicBez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097909" cy="1441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382101" y="4170077"/>
            <a:ext cx="4168624" cy="5257652"/>
            <a:chOff x="0" y="0"/>
            <a:chExt cx="1097909" cy="13847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7909" cy="1384731"/>
            </a:xfrm>
            <a:custGeom>
              <a:avLst/>
              <a:gdLst/>
              <a:ahLst/>
              <a:cxnLst/>
              <a:rect l="l" t="t" r="r" b="b"/>
              <a:pathLst>
                <a:path w="1097909" h="1384731">
                  <a:moveTo>
                    <a:pt x="48287" y="0"/>
                  </a:moveTo>
                  <a:lnTo>
                    <a:pt x="1049622" y="0"/>
                  </a:lnTo>
                  <a:cubicBezTo>
                    <a:pt x="1076291" y="0"/>
                    <a:pt x="1097909" y="21619"/>
                    <a:pt x="1097909" y="48287"/>
                  </a:cubicBezTo>
                  <a:lnTo>
                    <a:pt x="1097909" y="1336444"/>
                  </a:lnTo>
                  <a:cubicBezTo>
                    <a:pt x="1097909" y="1363113"/>
                    <a:pt x="1076291" y="1384731"/>
                    <a:pt x="1049622" y="1384731"/>
                  </a:cubicBezTo>
                  <a:lnTo>
                    <a:pt x="48287" y="1384731"/>
                  </a:lnTo>
                  <a:cubicBezTo>
                    <a:pt x="21619" y="1384731"/>
                    <a:pt x="0" y="1363113"/>
                    <a:pt x="0" y="1336444"/>
                  </a:cubicBezTo>
                  <a:lnTo>
                    <a:pt x="0" y="48287"/>
                  </a:lnTo>
                  <a:cubicBezTo>
                    <a:pt x="0" y="21619"/>
                    <a:pt x="21619" y="0"/>
                    <a:pt x="48287" y="0"/>
                  </a:cubicBez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097909" cy="1441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03651" y="2127913"/>
            <a:ext cx="754694" cy="666992"/>
          </a:xfrm>
          <a:custGeom>
            <a:avLst/>
            <a:gdLst/>
            <a:ahLst/>
            <a:cxnLst/>
            <a:rect l="l" t="t" r="r" b="b"/>
            <a:pathLst>
              <a:path w="754694" h="666992">
                <a:moveTo>
                  <a:pt x="0" y="0"/>
                </a:moveTo>
                <a:lnTo>
                  <a:pt x="754694" y="0"/>
                </a:lnTo>
                <a:lnTo>
                  <a:pt x="754694" y="666992"/>
                </a:lnTo>
                <a:lnTo>
                  <a:pt x="0" y="66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1" name="TextBox 11"/>
          <p:cNvSpPr txBox="1"/>
          <p:nvPr/>
        </p:nvSpPr>
        <p:spPr>
          <a:xfrm>
            <a:off x="1238274" y="2049594"/>
            <a:ext cx="10759776" cy="150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4"/>
              </a:lnSpc>
            </a:pPr>
            <a:r>
              <a:rPr lang="it-IT" sz="3057" b="1" noProof="1">
                <a:solidFill>
                  <a:srgbClr val="00A181"/>
                </a:solidFill>
                <a:latin typeface="Poppins Bold"/>
                <a:ea typeface="Poppins Bold"/>
                <a:cs typeface="Poppins Bold"/>
                <a:sym typeface="Poppins Bold"/>
              </a:rPr>
              <a:t>La Giunta Regionale ha deliberato il</a:t>
            </a:r>
          </a:p>
          <a:p>
            <a:pPr algn="l">
              <a:lnSpc>
                <a:spcPts val="3974"/>
              </a:lnSpc>
            </a:pPr>
            <a:r>
              <a:rPr lang="it-IT" sz="3057" b="1" noProof="1">
                <a:solidFill>
                  <a:srgbClr val="00A181"/>
                </a:solidFill>
                <a:latin typeface="Poppins Bold"/>
                <a:ea typeface="Poppins Bold"/>
                <a:cs typeface="Poppins Bold"/>
                <a:sym typeface="Poppins Bold"/>
              </a:rPr>
              <a:t>17 febbraio 2025 l’Istituzione del Fondo FEERI</a:t>
            </a:r>
          </a:p>
          <a:p>
            <a:pPr algn="l">
              <a:lnSpc>
                <a:spcPts val="3974"/>
              </a:lnSpc>
            </a:pPr>
            <a:endParaRPr lang="it-IT" sz="3057" b="1" noProof="1">
              <a:solidFill>
                <a:srgbClr val="00A18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635834" y="4801025"/>
            <a:ext cx="1552260" cy="48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it-IT" sz="2843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39955" y="4801025"/>
            <a:ext cx="3248820" cy="142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it-IT" sz="2843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Composizione dello strumento</a:t>
            </a:r>
          </a:p>
          <a:p>
            <a:pPr algn="ctr">
              <a:lnSpc>
                <a:spcPts val="3696"/>
              </a:lnSpc>
            </a:pPr>
            <a:endParaRPr lang="it-IT" sz="2843" b="1" noProof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068136" y="3802343"/>
            <a:ext cx="677306" cy="682813"/>
          </a:xfrm>
          <a:custGeom>
            <a:avLst/>
            <a:gdLst/>
            <a:ahLst/>
            <a:cxnLst/>
            <a:rect l="l" t="t" r="r" b="b"/>
            <a:pathLst>
              <a:path w="677306" h="682813">
                <a:moveTo>
                  <a:pt x="0" y="0"/>
                </a:moveTo>
                <a:lnTo>
                  <a:pt x="677306" y="0"/>
                </a:lnTo>
                <a:lnTo>
                  <a:pt x="677306" y="682812"/>
                </a:lnTo>
                <a:lnTo>
                  <a:pt x="0" y="682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82821" t="-586434" r="-77315" b="-55241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5" name="Freeform 15"/>
          <p:cNvSpPr/>
          <p:nvPr/>
        </p:nvSpPr>
        <p:spPr>
          <a:xfrm>
            <a:off x="14127760" y="3802343"/>
            <a:ext cx="677306" cy="682813"/>
          </a:xfrm>
          <a:custGeom>
            <a:avLst/>
            <a:gdLst/>
            <a:ahLst/>
            <a:cxnLst/>
            <a:rect l="l" t="t" r="r" b="b"/>
            <a:pathLst>
              <a:path w="677306" h="682813">
                <a:moveTo>
                  <a:pt x="0" y="0"/>
                </a:moveTo>
                <a:lnTo>
                  <a:pt x="677306" y="0"/>
                </a:lnTo>
                <a:lnTo>
                  <a:pt x="677306" y="682812"/>
                </a:lnTo>
                <a:lnTo>
                  <a:pt x="0" y="682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82821" t="-586434" r="-77315" b="-55241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6" name="Freeform 16"/>
          <p:cNvSpPr/>
          <p:nvPr/>
        </p:nvSpPr>
        <p:spPr>
          <a:xfrm>
            <a:off x="9147681" y="3865205"/>
            <a:ext cx="528565" cy="528565"/>
          </a:xfrm>
          <a:custGeom>
            <a:avLst/>
            <a:gdLst/>
            <a:ahLst/>
            <a:cxnLst/>
            <a:rect l="l" t="t" r="r" b="b"/>
            <a:pathLst>
              <a:path w="528565" h="528565">
                <a:moveTo>
                  <a:pt x="0" y="0"/>
                </a:moveTo>
                <a:lnTo>
                  <a:pt x="528566" y="0"/>
                </a:lnTo>
                <a:lnTo>
                  <a:pt x="528566" y="528565"/>
                </a:lnTo>
                <a:lnTo>
                  <a:pt x="0" y="5285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7" name="Freeform 17"/>
          <p:cNvSpPr/>
          <p:nvPr/>
        </p:nvSpPr>
        <p:spPr>
          <a:xfrm>
            <a:off x="14202130" y="3865205"/>
            <a:ext cx="528565" cy="528565"/>
          </a:xfrm>
          <a:custGeom>
            <a:avLst/>
            <a:gdLst/>
            <a:ahLst/>
            <a:cxnLst/>
            <a:rect l="l" t="t" r="r" b="b"/>
            <a:pathLst>
              <a:path w="528565" h="528565">
                <a:moveTo>
                  <a:pt x="0" y="0"/>
                </a:moveTo>
                <a:lnTo>
                  <a:pt x="528566" y="0"/>
                </a:lnTo>
                <a:lnTo>
                  <a:pt x="528566" y="528565"/>
                </a:lnTo>
                <a:lnTo>
                  <a:pt x="0" y="5285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8" name="Freeform 18"/>
          <p:cNvSpPr/>
          <p:nvPr/>
        </p:nvSpPr>
        <p:spPr>
          <a:xfrm>
            <a:off x="10336157" y="2724052"/>
            <a:ext cx="707040" cy="212450"/>
          </a:xfrm>
          <a:custGeom>
            <a:avLst/>
            <a:gdLst/>
            <a:ahLst/>
            <a:cxnLst/>
            <a:rect l="l" t="t" r="r" b="b"/>
            <a:pathLst>
              <a:path w="707040" h="212450">
                <a:moveTo>
                  <a:pt x="0" y="0"/>
                </a:moveTo>
                <a:lnTo>
                  <a:pt x="707040" y="0"/>
                </a:lnTo>
                <a:lnTo>
                  <a:pt x="707040" y="212450"/>
                </a:lnTo>
                <a:lnTo>
                  <a:pt x="0" y="212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208674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9" name="Freeform 19"/>
          <p:cNvSpPr/>
          <p:nvPr/>
        </p:nvSpPr>
        <p:spPr>
          <a:xfrm flipH="1" flipV="1">
            <a:off x="12604352" y="-1544505"/>
            <a:ext cx="6148082" cy="4780134"/>
          </a:xfrm>
          <a:custGeom>
            <a:avLst/>
            <a:gdLst/>
            <a:ahLst/>
            <a:cxnLst/>
            <a:rect l="l" t="t" r="r" b="b"/>
            <a:pathLst>
              <a:path w="6148082" h="4780134">
                <a:moveTo>
                  <a:pt x="6148082" y="4780134"/>
                </a:moveTo>
                <a:lnTo>
                  <a:pt x="0" y="4780134"/>
                </a:lnTo>
                <a:lnTo>
                  <a:pt x="0" y="0"/>
                </a:lnTo>
                <a:lnTo>
                  <a:pt x="6148082" y="0"/>
                </a:lnTo>
                <a:lnTo>
                  <a:pt x="6148082" y="4780134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20" name="Freeform 20"/>
          <p:cNvSpPr/>
          <p:nvPr/>
        </p:nvSpPr>
        <p:spPr>
          <a:xfrm>
            <a:off x="-1052228" y="6104533"/>
            <a:ext cx="8656418" cy="5558142"/>
          </a:xfrm>
          <a:custGeom>
            <a:avLst/>
            <a:gdLst/>
            <a:ahLst/>
            <a:cxnLst/>
            <a:rect l="l" t="t" r="r" b="b"/>
            <a:pathLst>
              <a:path w="8656418" h="5558142">
                <a:moveTo>
                  <a:pt x="0" y="0"/>
                </a:moveTo>
                <a:lnTo>
                  <a:pt x="8656418" y="0"/>
                </a:lnTo>
                <a:lnTo>
                  <a:pt x="8656418" y="5558141"/>
                </a:lnTo>
                <a:lnTo>
                  <a:pt x="0" y="55581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grpSp>
        <p:nvGrpSpPr>
          <p:cNvPr id="21" name="Group 21"/>
          <p:cNvGrpSpPr/>
          <p:nvPr/>
        </p:nvGrpSpPr>
        <p:grpSpPr>
          <a:xfrm>
            <a:off x="2181340" y="4144234"/>
            <a:ext cx="4168624" cy="5257652"/>
            <a:chOff x="0" y="0"/>
            <a:chExt cx="1097909" cy="138473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97909" cy="1384731"/>
            </a:xfrm>
            <a:custGeom>
              <a:avLst/>
              <a:gdLst/>
              <a:ahLst/>
              <a:cxnLst/>
              <a:rect l="l" t="t" r="r" b="b"/>
              <a:pathLst>
                <a:path w="1097909" h="1384731">
                  <a:moveTo>
                    <a:pt x="48287" y="0"/>
                  </a:moveTo>
                  <a:lnTo>
                    <a:pt x="1049622" y="0"/>
                  </a:lnTo>
                  <a:cubicBezTo>
                    <a:pt x="1076291" y="0"/>
                    <a:pt x="1097909" y="21619"/>
                    <a:pt x="1097909" y="48287"/>
                  </a:cubicBezTo>
                  <a:lnTo>
                    <a:pt x="1097909" y="1336444"/>
                  </a:lnTo>
                  <a:cubicBezTo>
                    <a:pt x="1097909" y="1363113"/>
                    <a:pt x="1076291" y="1384731"/>
                    <a:pt x="1049622" y="1384731"/>
                  </a:cubicBezTo>
                  <a:lnTo>
                    <a:pt x="48287" y="1384731"/>
                  </a:lnTo>
                  <a:cubicBezTo>
                    <a:pt x="21619" y="1384731"/>
                    <a:pt x="0" y="1363113"/>
                    <a:pt x="0" y="1336444"/>
                  </a:cubicBezTo>
                  <a:lnTo>
                    <a:pt x="0" y="48287"/>
                  </a:lnTo>
                  <a:cubicBezTo>
                    <a:pt x="0" y="21619"/>
                    <a:pt x="21619" y="0"/>
                    <a:pt x="48287" y="0"/>
                  </a:cubicBez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097909" cy="1441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171206" y="4662451"/>
            <a:ext cx="2166668" cy="95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it-IT" sz="2843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Che cosa è </a:t>
            </a:r>
          </a:p>
          <a:p>
            <a:pPr algn="ctr">
              <a:lnSpc>
                <a:spcPts val="3696"/>
              </a:lnSpc>
            </a:pPr>
            <a:endParaRPr lang="it-IT" sz="2843" b="1" noProof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550052" y="5441185"/>
            <a:ext cx="3533882" cy="2934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1010" lvl="1" indent="-175505" algn="l">
              <a:lnSpc>
                <a:spcPts val="2276"/>
              </a:lnSpc>
              <a:buFont typeface="Arial"/>
              <a:buChar char="•"/>
            </a:pPr>
            <a:r>
              <a:rPr lang="it-IT" sz="1625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Misura rivolta alle imprese</a:t>
            </a:r>
          </a:p>
          <a:p>
            <a:pPr marL="351010" lvl="1" indent="-175505" algn="l">
              <a:lnSpc>
                <a:spcPts val="2276"/>
              </a:lnSpc>
              <a:buFont typeface="Arial"/>
              <a:buChar char="•"/>
            </a:pPr>
            <a:r>
              <a:rPr lang="it-IT" sz="1625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(MPMI e GI) operanti in Calabria per finanziare interventi di:</a:t>
            </a:r>
          </a:p>
          <a:p>
            <a:pPr marL="461255" lvl="1" indent="-285750">
              <a:lnSpc>
                <a:spcPts val="2276"/>
              </a:lnSpc>
              <a:buFont typeface="Wingdings" panose="05000000000000000000" pitchFamily="2" charset="2"/>
              <a:buChar char="ü"/>
            </a:pPr>
            <a:r>
              <a:rPr lang="it-IT" sz="1625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Efficientamento energetico delle imprese</a:t>
            </a:r>
          </a:p>
          <a:p>
            <a:pPr marL="461255" lvl="1" indent="-285750">
              <a:lnSpc>
                <a:spcPts val="2276"/>
              </a:lnSpc>
              <a:buFont typeface="Wingdings" panose="05000000000000000000" pitchFamily="2" charset="2"/>
              <a:buChar char="ü"/>
            </a:pPr>
            <a:r>
              <a:rPr lang="it-IT" sz="1625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Installazione di impianti alimentati da fonti rinnovabili per autoproduzione energia</a:t>
            </a:r>
          </a:p>
          <a:p>
            <a:pPr algn="l">
              <a:lnSpc>
                <a:spcPts val="2276"/>
              </a:lnSpc>
            </a:pPr>
            <a:endParaRPr lang="it-IT" sz="1625" noProof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3961090" y="3707093"/>
            <a:ext cx="677306" cy="682813"/>
          </a:xfrm>
          <a:custGeom>
            <a:avLst/>
            <a:gdLst/>
            <a:ahLst/>
            <a:cxnLst/>
            <a:rect l="l" t="t" r="r" b="b"/>
            <a:pathLst>
              <a:path w="677306" h="682813">
                <a:moveTo>
                  <a:pt x="0" y="0"/>
                </a:moveTo>
                <a:lnTo>
                  <a:pt x="677307" y="0"/>
                </a:lnTo>
                <a:lnTo>
                  <a:pt x="677307" y="682812"/>
                </a:lnTo>
                <a:lnTo>
                  <a:pt x="0" y="682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82821" t="-586434" r="-77315" b="-55241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27" name="Freeform 27"/>
          <p:cNvSpPr/>
          <p:nvPr/>
        </p:nvSpPr>
        <p:spPr>
          <a:xfrm>
            <a:off x="4048624" y="3784216"/>
            <a:ext cx="528565" cy="528565"/>
          </a:xfrm>
          <a:custGeom>
            <a:avLst/>
            <a:gdLst/>
            <a:ahLst/>
            <a:cxnLst/>
            <a:rect l="l" t="t" r="r" b="b"/>
            <a:pathLst>
              <a:path w="528565" h="528565">
                <a:moveTo>
                  <a:pt x="0" y="0"/>
                </a:moveTo>
                <a:lnTo>
                  <a:pt x="528565" y="0"/>
                </a:lnTo>
                <a:lnTo>
                  <a:pt x="528565" y="528565"/>
                </a:lnTo>
                <a:lnTo>
                  <a:pt x="0" y="5285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28" name="TextBox 28"/>
          <p:cNvSpPr txBox="1"/>
          <p:nvPr/>
        </p:nvSpPr>
        <p:spPr>
          <a:xfrm>
            <a:off x="7727309" y="5419441"/>
            <a:ext cx="3489843" cy="371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6"/>
              </a:lnSpc>
            </a:pPr>
            <a:r>
              <a:rPr lang="it-IT" sz="1625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 Favorire il sostegno all’efficientamento energetico delle Imprese,</a:t>
            </a:r>
            <a:r>
              <a:rPr lang="it-IT" sz="1625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con l’obiettivo di accompagnarle verso la riduzione dell’impatto ambientale dei propri sistemi produttivi, compresi sedi ed edifici logistici delle stesse</a:t>
            </a:r>
          </a:p>
          <a:p>
            <a:pPr algn="l">
              <a:lnSpc>
                <a:spcPts val="2276"/>
              </a:lnSpc>
            </a:pPr>
            <a:r>
              <a:rPr lang="it-IT" sz="1625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• Sostenere l’installazione di impianti alimentati da fonti rinnovabili</a:t>
            </a:r>
            <a:r>
              <a:rPr lang="it-IT" sz="1625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per l’autoproduzione di energia elettrica</a:t>
            </a:r>
          </a:p>
          <a:p>
            <a:pPr algn="l">
              <a:lnSpc>
                <a:spcPts val="2276"/>
              </a:lnSpc>
            </a:pPr>
            <a:endParaRPr lang="it-IT" sz="1625" noProof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797424" y="6066433"/>
            <a:ext cx="3533882" cy="228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6"/>
              </a:lnSpc>
            </a:pPr>
            <a:r>
              <a:rPr lang="it-IT" sz="1625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Concessione di un Finanziamento a tasso agevolato </a:t>
            </a:r>
          </a:p>
          <a:p>
            <a:pPr algn="ctr">
              <a:lnSpc>
                <a:spcPts val="2276"/>
              </a:lnSpc>
            </a:pPr>
            <a:r>
              <a:rPr lang="it-IT" sz="1625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+ </a:t>
            </a:r>
          </a:p>
          <a:p>
            <a:pPr algn="ctr">
              <a:lnSpc>
                <a:spcPts val="2276"/>
              </a:lnSpc>
            </a:pPr>
            <a:r>
              <a:rPr lang="it-IT" sz="1625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Contributo in conto capitale </a:t>
            </a:r>
          </a:p>
          <a:p>
            <a:pPr algn="ctr">
              <a:lnSpc>
                <a:spcPts val="2276"/>
              </a:lnSpc>
            </a:pPr>
            <a:r>
              <a:rPr lang="it-IT" sz="1625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fronte di un Piano di Investimenti aziendali</a:t>
            </a:r>
          </a:p>
          <a:p>
            <a:pPr algn="ctr">
              <a:lnSpc>
                <a:spcPts val="2276"/>
              </a:lnSpc>
            </a:pPr>
            <a:endParaRPr lang="it-IT" sz="1625" b="1" noProof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606611" y="287176"/>
            <a:ext cx="8280555" cy="941913"/>
          </a:xfrm>
          <a:custGeom>
            <a:avLst/>
            <a:gdLst/>
            <a:ahLst/>
            <a:cxnLst/>
            <a:rect l="l" t="t" r="r" b="b"/>
            <a:pathLst>
              <a:path w="8280555" h="941913">
                <a:moveTo>
                  <a:pt x="0" y="0"/>
                </a:moveTo>
                <a:lnTo>
                  <a:pt x="8280555" y="0"/>
                </a:lnTo>
                <a:lnTo>
                  <a:pt x="8280555" y="941913"/>
                </a:lnTo>
                <a:lnTo>
                  <a:pt x="0" y="94191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34791" y="1892706"/>
            <a:ext cx="7822496" cy="7693732"/>
            <a:chOff x="0" y="0"/>
            <a:chExt cx="580881" cy="5713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0881" cy="571319"/>
            </a:xfrm>
            <a:custGeom>
              <a:avLst/>
              <a:gdLst/>
              <a:ahLst/>
              <a:cxnLst/>
              <a:rect l="l" t="t" r="r" b="b"/>
              <a:pathLst>
                <a:path w="580881" h="571319">
                  <a:moveTo>
                    <a:pt x="22763" y="0"/>
                  </a:moveTo>
                  <a:lnTo>
                    <a:pt x="558117" y="0"/>
                  </a:lnTo>
                  <a:cubicBezTo>
                    <a:pt x="564155" y="0"/>
                    <a:pt x="569945" y="2398"/>
                    <a:pt x="574213" y="6667"/>
                  </a:cubicBezTo>
                  <a:cubicBezTo>
                    <a:pt x="578482" y="10936"/>
                    <a:pt x="580881" y="16726"/>
                    <a:pt x="580881" y="22763"/>
                  </a:cubicBezTo>
                  <a:lnTo>
                    <a:pt x="580881" y="548556"/>
                  </a:lnTo>
                  <a:cubicBezTo>
                    <a:pt x="580881" y="554593"/>
                    <a:pt x="578482" y="560383"/>
                    <a:pt x="574213" y="564652"/>
                  </a:cubicBezTo>
                  <a:cubicBezTo>
                    <a:pt x="569945" y="568921"/>
                    <a:pt x="564155" y="571319"/>
                    <a:pt x="558117" y="571319"/>
                  </a:cubicBezTo>
                  <a:lnTo>
                    <a:pt x="22763" y="571319"/>
                  </a:lnTo>
                  <a:cubicBezTo>
                    <a:pt x="16726" y="571319"/>
                    <a:pt x="10936" y="568921"/>
                    <a:pt x="6667" y="564652"/>
                  </a:cubicBezTo>
                  <a:cubicBezTo>
                    <a:pt x="2398" y="560383"/>
                    <a:pt x="0" y="554593"/>
                    <a:pt x="0" y="548556"/>
                  </a:cubicBezTo>
                  <a:lnTo>
                    <a:pt x="0" y="22763"/>
                  </a:lnTo>
                  <a:cubicBezTo>
                    <a:pt x="0" y="16726"/>
                    <a:pt x="2398" y="10936"/>
                    <a:pt x="6667" y="6667"/>
                  </a:cubicBezTo>
                  <a:cubicBezTo>
                    <a:pt x="10936" y="2398"/>
                    <a:pt x="16726" y="0"/>
                    <a:pt x="22763" y="0"/>
                  </a:cubicBezTo>
                  <a:close/>
                </a:path>
              </a:pathLst>
            </a:custGeom>
            <a:blipFill>
              <a:blip r:embed="rId2"/>
              <a:stretch>
                <a:fillRect t="-26160" b="-26160"/>
              </a:stretch>
            </a:blipFill>
          </p:spPr>
          <p:txBody>
            <a:bodyPr/>
            <a:lstStyle/>
            <a:p>
              <a:endParaRPr lang="it-IT" noProof="1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054836" y="2426446"/>
            <a:ext cx="7892539" cy="2273890"/>
            <a:chOff x="0" y="0"/>
            <a:chExt cx="2059607" cy="485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59607" cy="485047"/>
            </a:xfrm>
            <a:custGeom>
              <a:avLst/>
              <a:gdLst/>
              <a:ahLst/>
              <a:cxnLst/>
              <a:rect l="l" t="t" r="r" b="b"/>
              <a:pathLst>
                <a:path w="2059607" h="485047">
                  <a:moveTo>
                    <a:pt x="25740" y="0"/>
                  </a:moveTo>
                  <a:lnTo>
                    <a:pt x="2033867" y="0"/>
                  </a:lnTo>
                  <a:cubicBezTo>
                    <a:pt x="2040694" y="0"/>
                    <a:pt x="2047241" y="2712"/>
                    <a:pt x="2052068" y="7539"/>
                  </a:cubicBezTo>
                  <a:cubicBezTo>
                    <a:pt x="2056895" y="12366"/>
                    <a:pt x="2059607" y="18913"/>
                    <a:pt x="2059607" y="25740"/>
                  </a:cubicBezTo>
                  <a:lnTo>
                    <a:pt x="2059607" y="459307"/>
                  </a:lnTo>
                  <a:cubicBezTo>
                    <a:pt x="2059607" y="473523"/>
                    <a:pt x="2048083" y="485047"/>
                    <a:pt x="2033867" y="485047"/>
                  </a:cubicBezTo>
                  <a:lnTo>
                    <a:pt x="25740" y="485047"/>
                  </a:lnTo>
                  <a:cubicBezTo>
                    <a:pt x="11524" y="485047"/>
                    <a:pt x="0" y="473523"/>
                    <a:pt x="0" y="459307"/>
                  </a:cubicBezTo>
                  <a:lnTo>
                    <a:pt x="0" y="25740"/>
                  </a:lnTo>
                  <a:cubicBezTo>
                    <a:pt x="0" y="18913"/>
                    <a:pt x="2712" y="12366"/>
                    <a:pt x="7539" y="7539"/>
                  </a:cubicBezTo>
                  <a:cubicBezTo>
                    <a:pt x="12366" y="2712"/>
                    <a:pt x="18913" y="0"/>
                    <a:pt x="25740" y="0"/>
                  </a:cubicBez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059607" cy="5421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054756" y="5203264"/>
            <a:ext cx="7892619" cy="2218551"/>
            <a:chOff x="0" y="0"/>
            <a:chExt cx="2059607" cy="4850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607" cy="485047"/>
            </a:xfrm>
            <a:custGeom>
              <a:avLst/>
              <a:gdLst/>
              <a:ahLst/>
              <a:cxnLst/>
              <a:rect l="l" t="t" r="r" b="b"/>
              <a:pathLst>
                <a:path w="2059607" h="485047">
                  <a:moveTo>
                    <a:pt x="25740" y="0"/>
                  </a:moveTo>
                  <a:lnTo>
                    <a:pt x="2033867" y="0"/>
                  </a:lnTo>
                  <a:cubicBezTo>
                    <a:pt x="2040694" y="0"/>
                    <a:pt x="2047241" y="2712"/>
                    <a:pt x="2052068" y="7539"/>
                  </a:cubicBezTo>
                  <a:cubicBezTo>
                    <a:pt x="2056895" y="12366"/>
                    <a:pt x="2059607" y="18913"/>
                    <a:pt x="2059607" y="25740"/>
                  </a:cubicBezTo>
                  <a:lnTo>
                    <a:pt x="2059607" y="459307"/>
                  </a:lnTo>
                  <a:cubicBezTo>
                    <a:pt x="2059607" y="473523"/>
                    <a:pt x="2048083" y="485047"/>
                    <a:pt x="2033867" y="485047"/>
                  </a:cubicBezTo>
                  <a:lnTo>
                    <a:pt x="25740" y="485047"/>
                  </a:lnTo>
                  <a:cubicBezTo>
                    <a:pt x="11524" y="485047"/>
                    <a:pt x="0" y="473523"/>
                    <a:pt x="0" y="459307"/>
                  </a:cubicBezTo>
                  <a:lnTo>
                    <a:pt x="0" y="25740"/>
                  </a:lnTo>
                  <a:cubicBezTo>
                    <a:pt x="0" y="18913"/>
                    <a:pt x="2712" y="12366"/>
                    <a:pt x="7539" y="7539"/>
                  </a:cubicBezTo>
                  <a:cubicBezTo>
                    <a:pt x="12366" y="2712"/>
                    <a:pt x="18913" y="0"/>
                    <a:pt x="25740" y="0"/>
                  </a:cubicBez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059607" cy="5421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854959" y="3024165"/>
            <a:ext cx="544741" cy="549170"/>
          </a:xfrm>
          <a:custGeom>
            <a:avLst/>
            <a:gdLst/>
            <a:ahLst/>
            <a:cxnLst/>
            <a:rect l="l" t="t" r="r" b="b"/>
            <a:pathLst>
              <a:path w="544741" h="549170">
                <a:moveTo>
                  <a:pt x="0" y="0"/>
                </a:moveTo>
                <a:lnTo>
                  <a:pt x="544741" y="0"/>
                </a:lnTo>
                <a:lnTo>
                  <a:pt x="544741" y="549169"/>
                </a:lnTo>
                <a:lnTo>
                  <a:pt x="0" y="549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82821" t="-586434" r="-77315" b="-55241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1" name="Freeform 11"/>
          <p:cNvSpPr/>
          <p:nvPr/>
        </p:nvSpPr>
        <p:spPr>
          <a:xfrm>
            <a:off x="9854880" y="5364251"/>
            <a:ext cx="544741" cy="549170"/>
          </a:xfrm>
          <a:custGeom>
            <a:avLst/>
            <a:gdLst/>
            <a:ahLst/>
            <a:cxnLst/>
            <a:rect l="l" t="t" r="r" b="b"/>
            <a:pathLst>
              <a:path w="544741" h="549170">
                <a:moveTo>
                  <a:pt x="0" y="0"/>
                </a:moveTo>
                <a:lnTo>
                  <a:pt x="544741" y="0"/>
                </a:lnTo>
                <a:lnTo>
                  <a:pt x="544741" y="549170"/>
                </a:lnTo>
                <a:lnTo>
                  <a:pt x="0" y="549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82821" t="-586434" r="-77315" b="-55241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2" name="Freeform 12"/>
          <p:cNvSpPr/>
          <p:nvPr/>
        </p:nvSpPr>
        <p:spPr>
          <a:xfrm>
            <a:off x="9916588" y="3088008"/>
            <a:ext cx="421483" cy="421483"/>
          </a:xfrm>
          <a:custGeom>
            <a:avLst/>
            <a:gdLst/>
            <a:ahLst/>
            <a:cxnLst/>
            <a:rect l="l" t="t" r="r" b="b"/>
            <a:pathLst>
              <a:path w="421483" h="421483">
                <a:moveTo>
                  <a:pt x="0" y="0"/>
                </a:moveTo>
                <a:lnTo>
                  <a:pt x="421483" y="0"/>
                </a:lnTo>
                <a:lnTo>
                  <a:pt x="421483" y="421483"/>
                </a:lnTo>
                <a:lnTo>
                  <a:pt x="0" y="4214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3" name="Freeform 13"/>
          <p:cNvSpPr/>
          <p:nvPr/>
        </p:nvSpPr>
        <p:spPr>
          <a:xfrm>
            <a:off x="9916509" y="5432600"/>
            <a:ext cx="421483" cy="421483"/>
          </a:xfrm>
          <a:custGeom>
            <a:avLst/>
            <a:gdLst/>
            <a:ahLst/>
            <a:cxnLst/>
            <a:rect l="l" t="t" r="r" b="b"/>
            <a:pathLst>
              <a:path w="421483" h="421483">
                <a:moveTo>
                  <a:pt x="0" y="0"/>
                </a:moveTo>
                <a:lnTo>
                  <a:pt x="421483" y="0"/>
                </a:lnTo>
                <a:lnTo>
                  <a:pt x="421483" y="421483"/>
                </a:lnTo>
                <a:lnTo>
                  <a:pt x="0" y="4214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4" name="Freeform 14"/>
          <p:cNvSpPr/>
          <p:nvPr/>
        </p:nvSpPr>
        <p:spPr>
          <a:xfrm>
            <a:off x="5874104" y="5895807"/>
            <a:ext cx="707040" cy="212450"/>
          </a:xfrm>
          <a:custGeom>
            <a:avLst/>
            <a:gdLst/>
            <a:ahLst/>
            <a:cxnLst/>
            <a:rect l="l" t="t" r="r" b="b"/>
            <a:pathLst>
              <a:path w="707040" h="212450">
                <a:moveTo>
                  <a:pt x="0" y="0"/>
                </a:moveTo>
                <a:lnTo>
                  <a:pt x="707039" y="0"/>
                </a:lnTo>
                <a:lnTo>
                  <a:pt x="707039" y="212450"/>
                </a:lnTo>
                <a:lnTo>
                  <a:pt x="0" y="2124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208674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5" name="Freeform 15"/>
          <p:cNvSpPr/>
          <p:nvPr/>
        </p:nvSpPr>
        <p:spPr>
          <a:xfrm>
            <a:off x="4811966" y="3673279"/>
            <a:ext cx="707040" cy="212450"/>
          </a:xfrm>
          <a:custGeom>
            <a:avLst/>
            <a:gdLst/>
            <a:ahLst/>
            <a:cxnLst/>
            <a:rect l="l" t="t" r="r" b="b"/>
            <a:pathLst>
              <a:path w="707040" h="212450">
                <a:moveTo>
                  <a:pt x="0" y="0"/>
                </a:moveTo>
                <a:lnTo>
                  <a:pt x="707040" y="0"/>
                </a:lnTo>
                <a:lnTo>
                  <a:pt x="707040" y="212450"/>
                </a:lnTo>
                <a:lnTo>
                  <a:pt x="0" y="2124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208674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6" name="TextBox 16"/>
          <p:cNvSpPr txBox="1"/>
          <p:nvPr/>
        </p:nvSpPr>
        <p:spPr>
          <a:xfrm>
            <a:off x="1028700" y="2677697"/>
            <a:ext cx="6999239" cy="76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4"/>
              </a:lnSpc>
            </a:pPr>
            <a:r>
              <a:rPr lang="it-IT" sz="4457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Dotazione Finanziaria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05408" y="3058488"/>
            <a:ext cx="4570344" cy="880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0"/>
              </a:lnSpc>
            </a:pPr>
            <a:r>
              <a:rPr lang="it-IT" sz="2669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30 MILIONI/€ </a:t>
            </a:r>
          </a:p>
          <a:p>
            <a:pPr algn="l">
              <a:lnSpc>
                <a:spcPts val="3470"/>
              </a:lnSpc>
            </a:pPr>
            <a:endParaRPr lang="it-IT" sz="2669" b="1" noProof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05328" y="5403080"/>
            <a:ext cx="4394584" cy="442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0"/>
              </a:lnSpc>
            </a:pPr>
            <a:r>
              <a:rPr lang="it-IT" sz="2669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15 MILIONI/€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05408" y="3588425"/>
            <a:ext cx="6920592" cy="1060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36"/>
              </a:lnSpc>
            </a:pPr>
            <a:r>
              <a:rPr lang="it-IT" sz="2400" b="1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LINEA A</a:t>
            </a:r>
            <a:r>
              <a:rPr lang="it-IT" sz="2400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 Efficientamento energetico nelle imprese</a:t>
            </a:r>
          </a:p>
          <a:p>
            <a:pPr algn="l">
              <a:lnSpc>
                <a:spcPts val="2836"/>
              </a:lnSpc>
            </a:pPr>
            <a:endParaRPr lang="it-IT" sz="2025" noProof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5327" y="5933017"/>
            <a:ext cx="7058811" cy="141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36"/>
              </a:lnSpc>
            </a:pPr>
            <a:r>
              <a:rPr lang="it-IT" sz="2400" b="1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LINEA B </a:t>
            </a:r>
            <a:r>
              <a:rPr lang="it-IT" sz="2400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Installazione di impianti alimentati da fonti rinnovabili per l’autoproduzione di energia </a:t>
            </a:r>
          </a:p>
          <a:p>
            <a:pPr algn="l">
              <a:lnSpc>
                <a:spcPts val="2836"/>
              </a:lnSpc>
            </a:pPr>
            <a:endParaRPr lang="it-IT" sz="2025" noProof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Freeform 21"/>
          <p:cNvSpPr/>
          <p:nvPr/>
        </p:nvSpPr>
        <p:spPr>
          <a:xfrm flipH="1" flipV="1">
            <a:off x="12604352" y="-1544505"/>
            <a:ext cx="6148082" cy="4780134"/>
          </a:xfrm>
          <a:custGeom>
            <a:avLst/>
            <a:gdLst/>
            <a:ahLst/>
            <a:cxnLst/>
            <a:rect l="l" t="t" r="r" b="b"/>
            <a:pathLst>
              <a:path w="6148082" h="4780134">
                <a:moveTo>
                  <a:pt x="6148082" y="4780134"/>
                </a:moveTo>
                <a:lnTo>
                  <a:pt x="0" y="4780134"/>
                </a:lnTo>
                <a:lnTo>
                  <a:pt x="0" y="0"/>
                </a:lnTo>
                <a:lnTo>
                  <a:pt x="6148082" y="0"/>
                </a:lnTo>
                <a:lnTo>
                  <a:pt x="6148082" y="4780134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22" name="Freeform 22"/>
          <p:cNvSpPr/>
          <p:nvPr/>
        </p:nvSpPr>
        <p:spPr>
          <a:xfrm>
            <a:off x="-1052228" y="6104533"/>
            <a:ext cx="8656418" cy="5558142"/>
          </a:xfrm>
          <a:custGeom>
            <a:avLst/>
            <a:gdLst/>
            <a:ahLst/>
            <a:cxnLst/>
            <a:rect l="l" t="t" r="r" b="b"/>
            <a:pathLst>
              <a:path w="8656418" h="5558142">
                <a:moveTo>
                  <a:pt x="0" y="0"/>
                </a:moveTo>
                <a:lnTo>
                  <a:pt x="8656418" y="0"/>
                </a:lnTo>
                <a:lnTo>
                  <a:pt x="8656418" y="5558141"/>
                </a:lnTo>
                <a:lnTo>
                  <a:pt x="0" y="55581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23" name="TextBox 23"/>
          <p:cNvSpPr txBox="1"/>
          <p:nvPr/>
        </p:nvSpPr>
        <p:spPr>
          <a:xfrm>
            <a:off x="1028700" y="3420449"/>
            <a:ext cx="6196878" cy="753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4"/>
              </a:lnSpc>
            </a:pPr>
            <a:r>
              <a:rPr lang="it-IT" sz="4442" b="1" noProof="1">
                <a:solidFill>
                  <a:srgbClr val="00A181"/>
                </a:solidFill>
                <a:latin typeface="Poppins Bold"/>
                <a:ea typeface="Poppins Bold"/>
                <a:cs typeface="Poppins Bold"/>
                <a:sym typeface="Poppins Bold"/>
              </a:rPr>
              <a:t>45 milioni/€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4271965"/>
            <a:ext cx="6716003" cy="50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6"/>
              </a:lnSpc>
              <a:spcBef>
                <a:spcPct val="0"/>
              </a:spcBef>
            </a:pPr>
            <a:r>
              <a:rPr lang="it-IT" sz="2797" b="1" noProof="1">
                <a:solidFill>
                  <a:srgbClr val="00A181"/>
                </a:solidFill>
                <a:latin typeface="Poppins Bold"/>
                <a:ea typeface="Poppins Bold"/>
                <a:cs typeface="Poppins Bold"/>
                <a:sym typeface="Poppins Bold"/>
              </a:rPr>
              <a:t>articolata in due linee di intervento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8081" y="5247627"/>
            <a:ext cx="5453062" cy="1318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0"/>
              </a:lnSpc>
              <a:spcBef>
                <a:spcPct val="0"/>
              </a:spcBef>
            </a:pPr>
            <a:r>
              <a:rPr lang="it-IT" sz="2669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Per investimenti di importo</a:t>
            </a:r>
            <a:r>
              <a:rPr lang="it-IT" sz="2669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 minimo € 80.000</a:t>
            </a:r>
          </a:p>
          <a:p>
            <a:pPr algn="l">
              <a:lnSpc>
                <a:spcPts val="3470"/>
              </a:lnSpc>
              <a:spcBef>
                <a:spcPct val="0"/>
              </a:spcBef>
            </a:pPr>
            <a:r>
              <a:rPr lang="it-IT" sz="2669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massimo € 3.000.000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128081" y="7797402"/>
            <a:ext cx="16550897" cy="927467"/>
            <a:chOff x="0" y="0"/>
            <a:chExt cx="4359084" cy="24427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359084" cy="244271"/>
            </a:xfrm>
            <a:custGeom>
              <a:avLst/>
              <a:gdLst/>
              <a:ahLst/>
              <a:cxnLst/>
              <a:rect l="l" t="t" r="r" b="b"/>
              <a:pathLst>
                <a:path w="4359084" h="244271">
                  <a:moveTo>
                    <a:pt x="12162" y="0"/>
                  </a:moveTo>
                  <a:lnTo>
                    <a:pt x="4346922" y="0"/>
                  </a:lnTo>
                  <a:cubicBezTo>
                    <a:pt x="4353639" y="0"/>
                    <a:pt x="4359084" y="5445"/>
                    <a:pt x="4359084" y="12162"/>
                  </a:cubicBezTo>
                  <a:lnTo>
                    <a:pt x="4359084" y="232109"/>
                  </a:lnTo>
                  <a:cubicBezTo>
                    <a:pt x="4359084" y="235335"/>
                    <a:pt x="4357803" y="238428"/>
                    <a:pt x="4355522" y="240709"/>
                  </a:cubicBezTo>
                  <a:cubicBezTo>
                    <a:pt x="4353241" y="242990"/>
                    <a:pt x="4350148" y="244271"/>
                    <a:pt x="4346922" y="244271"/>
                  </a:cubicBezTo>
                  <a:lnTo>
                    <a:pt x="12162" y="244271"/>
                  </a:lnTo>
                  <a:cubicBezTo>
                    <a:pt x="8936" y="244271"/>
                    <a:pt x="5843" y="242990"/>
                    <a:pt x="3562" y="240709"/>
                  </a:cubicBezTo>
                  <a:cubicBezTo>
                    <a:pt x="1281" y="238428"/>
                    <a:pt x="0" y="235335"/>
                    <a:pt x="0" y="232109"/>
                  </a:cubicBezTo>
                  <a:lnTo>
                    <a:pt x="0" y="12162"/>
                  </a:lnTo>
                  <a:cubicBezTo>
                    <a:pt x="0" y="8936"/>
                    <a:pt x="1281" y="5843"/>
                    <a:pt x="3562" y="3562"/>
                  </a:cubicBezTo>
                  <a:cubicBezTo>
                    <a:pt x="5843" y="1281"/>
                    <a:pt x="8936" y="0"/>
                    <a:pt x="12162" y="0"/>
                  </a:cubicBez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4359084" cy="301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637272" y="7892652"/>
            <a:ext cx="1588872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76"/>
              </a:lnSpc>
              <a:spcBef>
                <a:spcPct val="0"/>
              </a:spcBef>
            </a:pPr>
            <a:r>
              <a:rPr lang="it-IT" sz="2000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In relazione alle risorse finanziarie impegnate tempo per tempo su ciascuna Linea di intervento è possibile incrementare le dotazioni, anche mediante trasferimento delle risorse finanziarie tra le due Linee intervento</a:t>
            </a:r>
          </a:p>
        </p:txBody>
      </p:sp>
      <p:sp>
        <p:nvSpPr>
          <p:cNvPr id="30" name="Freeform 30"/>
          <p:cNvSpPr/>
          <p:nvPr/>
        </p:nvSpPr>
        <p:spPr>
          <a:xfrm>
            <a:off x="606611" y="287176"/>
            <a:ext cx="8280555" cy="941913"/>
          </a:xfrm>
          <a:custGeom>
            <a:avLst/>
            <a:gdLst/>
            <a:ahLst/>
            <a:cxnLst/>
            <a:rect l="l" t="t" r="r" b="b"/>
            <a:pathLst>
              <a:path w="8280555" h="941913">
                <a:moveTo>
                  <a:pt x="0" y="0"/>
                </a:moveTo>
                <a:lnTo>
                  <a:pt x="8280555" y="0"/>
                </a:lnTo>
                <a:lnTo>
                  <a:pt x="8280555" y="941913"/>
                </a:lnTo>
                <a:lnTo>
                  <a:pt x="0" y="94191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8063" y="2070641"/>
            <a:ext cx="8485910" cy="1422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34"/>
              </a:lnSpc>
            </a:pPr>
            <a:r>
              <a:rPr lang="it-IT" sz="4257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Forma e misura dell’Intervento finanziario</a:t>
            </a:r>
          </a:p>
        </p:txBody>
      </p:sp>
      <p:sp>
        <p:nvSpPr>
          <p:cNvPr id="3" name="Freeform 3"/>
          <p:cNvSpPr/>
          <p:nvPr/>
        </p:nvSpPr>
        <p:spPr>
          <a:xfrm>
            <a:off x="5785924" y="2366094"/>
            <a:ext cx="707040" cy="212450"/>
          </a:xfrm>
          <a:custGeom>
            <a:avLst/>
            <a:gdLst/>
            <a:ahLst/>
            <a:cxnLst/>
            <a:rect l="l" t="t" r="r" b="b"/>
            <a:pathLst>
              <a:path w="707040" h="212450">
                <a:moveTo>
                  <a:pt x="0" y="0"/>
                </a:moveTo>
                <a:lnTo>
                  <a:pt x="707040" y="0"/>
                </a:lnTo>
                <a:lnTo>
                  <a:pt x="707040" y="212450"/>
                </a:lnTo>
                <a:lnTo>
                  <a:pt x="0" y="212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08674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4" name="Freeform 4"/>
          <p:cNvSpPr/>
          <p:nvPr/>
        </p:nvSpPr>
        <p:spPr>
          <a:xfrm flipH="1" flipV="1">
            <a:off x="12604352" y="-1544505"/>
            <a:ext cx="6148082" cy="4780134"/>
          </a:xfrm>
          <a:custGeom>
            <a:avLst/>
            <a:gdLst/>
            <a:ahLst/>
            <a:cxnLst/>
            <a:rect l="l" t="t" r="r" b="b"/>
            <a:pathLst>
              <a:path w="6148082" h="4780134">
                <a:moveTo>
                  <a:pt x="6148082" y="4780134"/>
                </a:moveTo>
                <a:lnTo>
                  <a:pt x="0" y="4780134"/>
                </a:lnTo>
                <a:lnTo>
                  <a:pt x="0" y="0"/>
                </a:lnTo>
                <a:lnTo>
                  <a:pt x="6148082" y="0"/>
                </a:lnTo>
                <a:lnTo>
                  <a:pt x="6148082" y="478013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5" name="Freeform 5"/>
          <p:cNvSpPr/>
          <p:nvPr/>
        </p:nvSpPr>
        <p:spPr>
          <a:xfrm>
            <a:off x="-1052228" y="6104533"/>
            <a:ext cx="8656418" cy="5558142"/>
          </a:xfrm>
          <a:custGeom>
            <a:avLst/>
            <a:gdLst/>
            <a:ahLst/>
            <a:cxnLst/>
            <a:rect l="l" t="t" r="r" b="b"/>
            <a:pathLst>
              <a:path w="8656418" h="5558142">
                <a:moveTo>
                  <a:pt x="0" y="0"/>
                </a:moveTo>
                <a:lnTo>
                  <a:pt x="8656418" y="0"/>
                </a:lnTo>
                <a:lnTo>
                  <a:pt x="8656418" y="5558141"/>
                </a:lnTo>
                <a:lnTo>
                  <a:pt x="0" y="5558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6" name="Freeform 6"/>
          <p:cNvSpPr/>
          <p:nvPr/>
        </p:nvSpPr>
        <p:spPr>
          <a:xfrm>
            <a:off x="882396" y="3782957"/>
            <a:ext cx="3985328" cy="3959109"/>
          </a:xfrm>
          <a:custGeom>
            <a:avLst/>
            <a:gdLst/>
            <a:ahLst/>
            <a:cxnLst/>
            <a:rect l="l" t="t" r="r" b="b"/>
            <a:pathLst>
              <a:path w="3985328" h="3959109">
                <a:moveTo>
                  <a:pt x="0" y="0"/>
                </a:moveTo>
                <a:lnTo>
                  <a:pt x="3985328" y="0"/>
                </a:lnTo>
                <a:lnTo>
                  <a:pt x="3985328" y="3959109"/>
                </a:lnTo>
                <a:lnTo>
                  <a:pt x="0" y="39591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7" name="Freeform 7"/>
          <p:cNvSpPr/>
          <p:nvPr/>
        </p:nvSpPr>
        <p:spPr>
          <a:xfrm>
            <a:off x="4935372" y="5365253"/>
            <a:ext cx="4014025" cy="3893690"/>
          </a:xfrm>
          <a:custGeom>
            <a:avLst/>
            <a:gdLst/>
            <a:ahLst/>
            <a:cxnLst/>
            <a:rect l="l" t="t" r="r" b="b"/>
            <a:pathLst>
              <a:path w="4014025" h="3893690">
                <a:moveTo>
                  <a:pt x="0" y="0"/>
                </a:moveTo>
                <a:lnTo>
                  <a:pt x="4014024" y="0"/>
                </a:lnTo>
                <a:lnTo>
                  <a:pt x="4014024" y="3893690"/>
                </a:lnTo>
                <a:lnTo>
                  <a:pt x="0" y="38936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8" name="Freeform 8"/>
          <p:cNvSpPr/>
          <p:nvPr/>
        </p:nvSpPr>
        <p:spPr>
          <a:xfrm>
            <a:off x="8483137" y="3402170"/>
            <a:ext cx="4121215" cy="4542361"/>
          </a:xfrm>
          <a:custGeom>
            <a:avLst/>
            <a:gdLst/>
            <a:ahLst/>
            <a:cxnLst/>
            <a:rect l="l" t="t" r="r" b="b"/>
            <a:pathLst>
              <a:path w="4121215" h="4542361">
                <a:moveTo>
                  <a:pt x="0" y="0"/>
                </a:moveTo>
                <a:lnTo>
                  <a:pt x="4121215" y="0"/>
                </a:lnTo>
                <a:lnTo>
                  <a:pt x="4121215" y="4542361"/>
                </a:lnTo>
                <a:lnTo>
                  <a:pt x="0" y="4542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9" name="TextBox 9"/>
          <p:cNvSpPr txBox="1"/>
          <p:nvPr/>
        </p:nvSpPr>
        <p:spPr>
          <a:xfrm>
            <a:off x="1146946" y="4107494"/>
            <a:ext cx="2422684" cy="457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  <a:spcBef>
                <a:spcPct val="0"/>
              </a:spcBef>
            </a:pPr>
            <a:r>
              <a:rPr lang="it-IT" sz="2597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Micro Imprese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09694" y="4874363"/>
            <a:ext cx="4264574" cy="91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it-IT" sz="2597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Piccole e Medie</a:t>
            </a:r>
          </a:p>
          <a:p>
            <a:pPr algn="ctr">
              <a:lnSpc>
                <a:spcPts val="3636"/>
              </a:lnSpc>
              <a:spcBef>
                <a:spcPct val="0"/>
              </a:spcBef>
            </a:pPr>
            <a:r>
              <a:rPr lang="it-IT" sz="2597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Imprese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74268" y="4134289"/>
            <a:ext cx="2631758" cy="457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  <a:spcBef>
                <a:spcPct val="0"/>
              </a:spcBef>
            </a:pPr>
            <a:r>
              <a:rPr lang="it-IT" sz="2597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Grandi Imprese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083671" y="3492944"/>
            <a:ext cx="3649934" cy="6488144"/>
            <a:chOff x="0" y="0"/>
            <a:chExt cx="271036" cy="4817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1036" cy="481795"/>
            </a:xfrm>
            <a:custGeom>
              <a:avLst/>
              <a:gdLst/>
              <a:ahLst/>
              <a:cxnLst/>
              <a:rect l="l" t="t" r="r" b="b"/>
              <a:pathLst>
                <a:path w="271036" h="481795">
                  <a:moveTo>
                    <a:pt x="48786" y="0"/>
                  </a:moveTo>
                  <a:lnTo>
                    <a:pt x="222250" y="0"/>
                  </a:lnTo>
                  <a:cubicBezTo>
                    <a:pt x="235189" y="0"/>
                    <a:pt x="247598" y="5140"/>
                    <a:pt x="256747" y="14289"/>
                  </a:cubicBezTo>
                  <a:cubicBezTo>
                    <a:pt x="265896" y="23438"/>
                    <a:pt x="271036" y="35847"/>
                    <a:pt x="271036" y="48786"/>
                  </a:cubicBezTo>
                  <a:lnTo>
                    <a:pt x="271036" y="433009"/>
                  </a:lnTo>
                  <a:cubicBezTo>
                    <a:pt x="271036" y="445948"/>
                    <a:pt x="265896" y="458357"/>
                    <a:pt x="256747" y="467506"/>
                  </a:cubicBezTo>
                  <a:cubicBezTo>
                    <a:pt x="247598" y="476655"/>
                    <a:pt x="235189" y="481795"/>
                    <a:pt x="222250" y="481795"/>
                  </a:cubicBezTo>
                  <a:lnTo>
                    <a:pt x="48786" y="481795"/>
                  </a:lnTo>
                  <a:cubicBezTo>
                    <a:pt x="35847" y="481795"/>
                    <a:pt x="23438" y="476655"/>
                    <a:pt x="14289" y="467506"/>
                  </a:cubicBezTo>
                  <a:cubicBezTo>
                    <a:pt x="5140" y="458357"/>
                    <a:pt x="0" y="445948"/>
                    <a:pt x="0" y="433009"/>
                  </a:cubicBezTo>
                  <a:lnTo>
                    <a:pt x="0" y="48786"/>
                  </a:lnTo>
                  <a:cubicBezTo>
                    <a:pt x="0" y="35847"/>
                    <a:pt x="5140" y="23438"/>
                    <a:pt x="14289" y="14289"/>
                  </a:cubicBezTo>
                  <a:cubicBezTo>
                    <a:pt x="23438" y="5140"/>
                    <a:pt x="35847" y="0"/>
                    <a:pt x="48786" y="0"/>
                  </a:cubicBezTo>
                  <a:close/>
                </a:path>
              </a:pathLst>
            </a:custGeom>
            <a:blipFill>
              <a:blip r:embed="rId11"/>
              <a:stretch>
                <a:fillRect l="-115221" r="-51086"/>
              </a:stretch>
            </a:blipFill>
          </p:spPr>
          <p:txBody>
            <a:bodyPr/>
            <a:lstStyle/>
            <a:p>
              <a:endParaRPr lang="it-IT" noProof="1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697482" y="7100634"/>
            <a:ext cx="6333715" cy="2158309"/>
            <a:chOff x="0" y="0"/>
            <a:chExt cx="886556" cy="3021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6556" cy="302107"/>
            </a:xfrm>
            <a:custGeom>
              <a:avLst/>
              <a:gdLst/>
              <a:ahLst/>
              <a:cxnLst/>
              <a:rect l="l" t="t" r="r" b="b"/>
              <a:pathLst>
                <a:path w="886556" h="302107">
                  <a:moveTo>
                    <a:pt x="28114" y="0"/>
                  </a:moveTo>
                  <a:lnTo>
                    <a:pt x="858442" y="0"/>
                  </a:lnTo>
                  <a:cubicBezTo>
                    <a:pt x="873969" y="0"/>
                    <a:pt x="886556" y="12587"/>
                    <a:pt x="886556" y="28114"/>
                  </a:cubicBezTo>
                  <a:lnTo>
                    <a:pt x="886556" y="273994"/>
                  </a:lnTo>
                  <a:cubicBezTo>
                    <a:pt x="886556" y="289520"/>
                    <a:pt x="873969" y="302107"/>
                    <a:pt x="858442" y="302107"/>
                  </a:cubicBezTo>
                  <a:lnTo>
                    <a:pt x="28114" y="302107"/>
                  </a:lnTo>
                  <a:cubicBezTo>
                    <a:pt x="12587" y="302107"/>
                    <a:pt x="0" y="289520"/>
                    <a:pt x="0" y="273994"/>
                  </a:cubicBezTo>
                  <a:lnTo>
                    <a:pt x="0" y="28114"/>
                  </a:lnTo>
                  <a:cubicBezTo>
                    <a:pt x="0" y="12587"/>
                    <a:pt x="12587" y="0"/>
                    <a:pt x="28114" y="0"/>
                  </a:cubicBezTo>
                  <a:close/>
                </a:path>
              </a:pathLst>
            </a:custGeom>
            <a:blipFill>
              <a:blip r:embed="rId12"/>
              <a:stretch>
                <a:fillRect t="-47641" b="-47641"/>
              </a:stretch>
            </a:blipFill>
          </p:spPr>
          <p:txBody>
            <a:bodyPr/>
            <a:lstStyle/>
            <a:p>
              <a:endParaRPr lang="it-IT" noProof="1"/>
            </a:p>
          </p:txBody>
        </p:sp>
      </p:grpSp>
      <p:sp>
        <p:nvSpPr>
          <p:cNvPr id="16" name="Freeform 16"/>
          <p:cNvSpPr/>
          <p:nvPr/>
        </p:nvSpPr>
        <p:spPr>
          <a:xfrm>
            <a:off x="606611" y="287176"/>
            <a:ext cx="8280555" cy="941913"/>
          </a:xfrm>
          <a:custGeom>
            <a:avLst/>
            <a:gdLst/>
            <a:ahLst/>
            <a:cxnLst/>
            <a:rect l="l" t="t" r="r" b="b"/>
            <a:pathLst>
              <a:path w="8280555" h="941913">
                <a:moveTo>
                  <a:pt x="0" y="0"/>
                </a:moveTo>
                <a:lnTo>
                  <a:pt x="8280555" y="0"/>
                </a:lnTo>
                <a:lnTo>
                  <a:pt x="8280555" y="941913"/>
                </a:lnTo>
                <a:lnTo>
                  <a:pt x="0" y="9419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100693F6-4579-D48D-B9F8-C86D1589D69B}"/>
              </a:ext>
            </a:extLst>
          </p:cNvPr>
          <p:cNvGrpSpPr/>
          <p:nvPr/>
        </p:nvGrpSpPr>
        <p:grpSpPr>
          <a:xfrm>
            <a:off x="8519313" y="2415061"/>
            <a:ext cx="3672688" cy="1159656"/>
            <a:chOff x="0" y="0"/>
            <a:chExt cx="1097909" cy="138473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AB36E18-8449-711B-E9BA-D50F4035CB2E}"/>
                </a:ext>
              </a:extLst>
            </p:cNvPr>
            <p:cNvSpPr/>
            <p:nvPr/>
          </p:nvSpPr>
          <p:spPr>
            <a:xfrm>
              <a:off x="0" y="0"/>
              <a:ext cx="1097909" cy="1384731"/>
            </a:xfrm>
            <a:custGeom>
              <a:avLst/>
              <a:gdLst/>
              <a:ahLst/>
              <a:cxnLst/>
              <a:rect l="l" t="t" r="r" b="b"/>
              <a:pathLst>
                <a:path w="1097909" h="1384731">
                  <a:moveTo>
                    <a:pt x="48287" y="0"/>
                  </a:moveTo>
                  <a:lnTo>
                    <a:pt x="1049622" y="0"/>
                  </a:lnTo>
                  <a:cubicBezTo>
                    <a:pt x="1076291" y="0"/>
                    <a:pt x="1097909" y="21619"/>
                    <a:pt x="1097909" y="48287"/>
                  </a:cubicBezTo>
                  <a:lnTo>
                    <a:pt x="1097909" y="1336444"/>
                  </a:lnTo>
                  <a:cubicBezTo>
                    <a:pt x="1097909" y="1363113"/>
                    <a:pt x="1076291" y="1384731"/>
                    <a:pt x="1049622" y="1384731"/>
                  </a:cubicBezTo>
                  <a:lnTo>
                    <a:pt x="48287" y="1384731"/>
                  </a:lnTo>
                  <a:cubicBezTo>
                    <a:pt x="21619" y="1384731"/>
                    <a:pt x="0" y="1363113"/>
                    <a:pt x="0" y="1336444"/>
                  </a:cubicBezTo>
                  <a:lnTo>
                    <a:pt x="0" y="48287"/>
                  </a:lnTo>
                  <a:cubicBezTo>
                    <a:pt x="0" y="21619"/>
                    <a:pt x="21619" y="0"/>
                    <a:pt x="48287" y="0"/>
                  </a:cubicBez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E1046692-1540-C674-FF4D-1EEA3FAF9B42}"/>
                </a:ext>
              </a:extLst>
            </p:cNvPr>
            <p:cNvSpPr txBox="1"/>
            <p:nvPr/>
          </p:nvSpPr>
          <p:spPr>
            <a:xfrm>
              <a:off x="0" y="-57150"/>
              <a:ext cx="1097909" cy="1441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20" name="TextBox 28">
            <a:extLst>
              <a:ext uri="{FF2B5EF4-FFF2-40B4-BE49-F238E27FC236}">
                <a16:creationId xmlns:a16="http://schemas.microsoft.com/office/drawing/2014/main" id="{E3C992CC-C556-CBF1-ECF3-51B2984DD56B}"/>
              </a:ext>
            </a:extLst>
          </p:cNvPr>
          <p:cNvSpPr txBox="1"/>
          <p:nvPr/>
        </p:nvSpPr>
        <p:spPr>
          <a:xfrm>
            <a:off x="8725178" y="2420473"/>
            <a:ext cx="3253232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76"/>
              </a:lnSpc>
            </a:pPr>
            <a:endParaRPr lang="it-IT" sz="2400" b="1" noProof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276"/>
              </a:lnSpc>
            </a:pPr>
            <a:r>
              <a:rPr lang="it-IT" sz="2000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copertura 100%</a:t>
            </a:r>
          </a:p>
          <a:p>
            <a:pPr algn="ctr">
              <a:lnSpc>
                <a:spcPts val="2276"/>
              </a:lnSpc>
            </a:pPr>
            <a:r>
              <a:rPr lang="it-IT" sz="2000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Prestito + Contributo</a:t>
            </a:r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559FB79E-2A5A-B663-D1B1-4D552D1DA0BA}"/>
              </a:ext>
            </a:extLst>
          </p:cNvPr>
          <p:cNvGrpSpPr/>
          <p:nvPr/>
        </p:nvGrpSpPr>
        <p:grpSpPr>
          <a:xfrm>
            <a:off x="7743904" y="909645"/>
            <a:ext cx="5215782" cy="1548931"/>
            <a:chOff x="867943" y="13347"/>
            <a:chExt cx="1373704" cy="407949"/>
          </a:xfrm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A7538619-2B13-4B2E-B34F-FACB2D637180}"/>
                </a:ext>
              </a:extLst>
            </p:cNvPr>
            <p:cNvSpPr/>
            <p:nvPr/>
          </p:nvSpPr>
          <p:spPr>
            <a:xfrm>
              <a:off x="1070131" y="70287"/>
              <a:ext cx="969327" cy="305424"/>
            </a:xfrm>
            <a:custGeom>
              <a:avLst/>
              <a:gdLst/>
              <a:ahLst/>
              <a:cxnLst/>
              <a:rect l="l" t="t" r="r" b="b"/>
              <a:pathLst>
                <a:path w="1373704" h="350799">
                  <a:moveTo>
                    <a:pt x="38592" y="0"/>
                  </a:moveTo>
                  <a:lnTo>
                    <a:pt x="1335111" y="0"/>
                  </a:lnTo>
                  <a:cubicBezTo>
                    <a:pt x="1345347" y="0"/>
                    <a:pt x="1355163" y="4066"/>
                    <a:pt x="1362400" y="11303"/>
                  </a:cubicBezTo>
                  <a:cubicBezTo>
                    <a:pt x="1369638" y="18541"/>
                    <a:pt x="1373704" y="28357"/>
                    <a:pt x="1373704" y="38592"/>
                  </a:cubicBezTo>
                  <a:lnTo>
                    <a:pt x="1373704" y="312206"/>
                  </a:lnTo>
                  <a:cubicBezTo>
                    <a:pt x="1373704" y="322442"/>
                    <a:pt x="1369638" y="332258"/>
                    <a:pt x="1362400" y="339495"/>
                  </a:cubicBezTo>
                  <a:cubicBezTo>
                    <a:pt x="1355163" y="346733"/>
                    <a:pt x="1345347" y="350799"/>
                    <a:pt x="1335111" y="350799"/>
                  </a:cubicBezTo>
                  <a:lnTo>
                    <a:pt x="38592" y="350799"/>
                  </a:lnTo>
                  <a:cubicBezTo>
                    <a:pt x="28357" y="350799"/>
                    <a:pt x="18541" y="346733"/>
                    <a:pt x="11303" y="339495"/>
                  </a:cubicBezTo>
                  <a:cubicBezTo>
                    <a:pt x="4066" y="332258"/>
                    <a:pt x="0" y="322442"/>
                    <a:pt x="0" y="312206"/>
                  </a:cubicBezTo>
                  <a:lnTo>
                    <a:pt x="0" y="38592"/>
                  </a:lnTo>
                  <a:cubicBezTo>
                    <a:pt x="0" y="28357"/>
                    <a:pt x="4066" y="18541"/>
                    <a:pt x="11303" y="11303"/>
                  </a:cubicBezTo>
                  <a:cubicBezTo>
                    <a:pt x="18541" y="4066"/>
                    <a:pt x="28357" y="0"/>
                    <a:pt x="38592" y="0"/>
                  </a:cubicBez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5DEA06AC-5664-86BA-3393-96437AC0894E}"/>
                </a:ext>
              </a:extLst>
            </p:cNvPr>
            <p:cNvSpPr txBox="1"/>
            <p:nvPr/>
          </p:nvSpPr>
          <p:spPr>
            <a:xfrm>
              <a:off x="867943" y="13347"/>
              <a:ext cx="1373704" cy="407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2796"/>
                </a:lnSpc>
              </a:pPr>
              <a:r>
                <a:rPr lang="it-IT" sz="2000" b="1" noProof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Micro-Piccole-Medie</a:t>
              </a:r>
            </a:p>
            <a:p>
              <a:pPr algn="ctr">
                <a:lnSpc>
                  <a:spcPts val="2796"/>
                </a:lnSpc>
              </a:pPr>
              <a:r>
                <a:rPr lang="it-IT" sz="2000" b="1" noProof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Imprese</a:t>
              </a:r>
            </a:p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30" name="Freeform 7">
            <a:extLst>
              <a:ext uri="{FF2B5EF4-FFF2-40B4-BE49-F238E27FC236}">
                <a16:creationId xmlns:a16="http://schemas.microsoft.com/office/drawing/2014/main" id="{88D9289B-A91C-47EE-C9FF-20204A6AB559}"/>
              </a:ext>
            </a:extLst>
          </p:cNvPr>
          <p:cNvSpPr/>
          <p:nvPr/>
        </p:nvSpPr>
        <p:spPr>
          <a:xfrm>
            <a:off x="12370419" y="1143429"/>
            <a:ext cx="3680413" cy="1159656"/>
          </a:xfrm>
          <a:custGeom>
            <a:avLst/>
            <a:gdLst/>
            <a:ahLst/>
            <a:cxnLst/>
            <a:rect l="l" t="t" r="r" b="b"/>
            <a:pathLst>
              <a:path w="1373704" h="350799">
                <a:moveTo>
                  <a:pt x="38592" y="0"/>
                </a:moveTo>
                <a:lnTo>
                  <a:pt x="1335111" y="0"/>
                </a:lnTo>
                <a:cubicBezTo>
                  <a:pt x="1345347" y="0"/>
                  <a:pt x="1355163" y="4066"/>
                  <a:pt x="1362400" y="11303"/>
                </a:cubicBezTo>
                <a:cubicBezTo>
                  <a:pt x="1369638" y="18541"/>
                  <a:pt x="1373704" y="28357"/>
                  <a:pt x="1373704" y="38592"/>
                </a:cubicBezTo>
                <a:lnTo>
                  <a:pt x="1373704" y="312206"/>
                </a:lnTo>
                <a:cubicBezTo>
                  <a:pt x="1373704" y="322442"/>
                  <a:pt x="1369638" y="332258"/>
                  <a:pt x="1362400" y="339495"/>
                </a:cubicBezTo>
                <a:cubicBezTo>
                  <a:pt x="1355163" y="346733"/>
                  <a:pt x="1345347" y="350799"/>
                  <a:pt x="1335111" y="350799"/>
                </a:cubicBezTo>
                <a:lnTo>
                  <a:pt x="38592" y="350799"/>
                </a:lnTo>
                <a:cubicBezTo>
                  <a:pt x="28357" y="350799"/>
                  <a:pt x="18541" y="346733"/>
                  <a:pt x="11303" y="339495"/>
                </a:cubicBezTo>
                <a:cubicBezTo>
                  <a:pt x="4066" y="332258"/>
                  <a:pt x="0" y="322442"/>
                  <a:pt x="0" y="312206"/>
                </a:cubicBezTo>
                <a:lnTo>
                  <a:pt x="0" y="38592"/>
                </a:lnTo>
                <a:cubicBezTo>
                  <a:pt x="0" y="28357"/>
                  <a:pt x="4066" y="18541"/>
                  <a:pt x="11303" y="11303"/>
                </a:cubicBezTo>
                <a:cubicBezTo>
                  <a:pt x="18541" y="4066"/>
                  <a:pt x="28357" y="0"/>
                  <a:pt x="38592" y="0"/>
                </a:cubicBezTo>
                <a:close/>
              </a:path>
            </a:pathLst>
          </a:custGeom>
          <a:solidFill>
            <a:srgbClr val="004651"/>
          </a:solidFill>
        </p:spPr>
        <p:txBody>
          <a:bodyPr/>
          <a:lstStyle/>
          <a:p>
            <a:pPr algn="ctr">
              <a:lnSpc>
                <a:spcPts val="2796"/>
              </a:lnSpc>
            </a:pPr>
            <a:endParaRPr lang="it-IT" sz="2000" b="1" noProof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796"/>
              </a:lnSpc>
            </a:pPr>
            <a:r>
              <a:rPr lang="it-IT" sz="2000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Grandi Imprese</a:t>
            </a: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31227ECB-BDC7-4C34-4D98-E582D15386E1}"/>
              </a:ext>
            </a:extLst>
          </p:cNvPr>
          <p:cNvGrpSpPr/>
          <p:nvPr/>
        </p:nvGrpSpPr>
        <p:grpSpPr>
          <a:xfrm>
            <a:off x="12323735" y="2415061"/>
            <a:ext cx="3727097" cy="1159656"/>
            <a:chOff x="0" y="0"/>
            <a:chExt cx="1097909" cy="1384731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DD639C90-0911-637D-3FB7-0131806A7230}"/>
                </a:ext>
              </a:extLst>
            </p:cNvPr>
            <p:cNvSpPr/>
            <p:nvPr/>
          </p:nvSpPr>
          <p:spPr>
            <a:xfrm>
              <a:off x="0" y="0"/>
              <a:ext cx="1097909" cy="1384731"/>
            </a:xfrm>
            <a:custGeom>
              <a:avLst/>
              <a:gdLst/>
              <a:ahLst/>
              <a:cxnLst/>
              <a:rect l="l" t="t" r="r" b="b"/>
              <a:pathLst>
                <a:path w="1097909" h="1384731">
                  <a:moveTo>
                    <a:pt x="48287" y="0"/>
                  </a:moveTo>
                  <a:lnTo>
                    <a:pt x="1049622" y="0"/>
                  </a:lnTo>
                  <a:cubicBezTo>
                    <a:pt x="1076291" y="0"/>
                    <a:pt x="1097909" y="21619"/>
                    <a:pt x="1097909" y="48287"/>
                  </a:cubicBezTo>
                  <a:lnTo>
                    <a:pt x="1097909" y="1336444"/>
                  </a:lnTo>
                  <a:cubicBezTo>
                    <a:pt x="1097909" y="1363113"/>
                    <a:pt x="1076291" y="1384731"/>
                    <a:pt x="1049622" y="1384731"/>
                  </a:cubicBezTo>
                  <a:lnTo>
                    <a:pt x="48287" y="1384731"/>
                  </a:lnTo>
                  <a:cubicBezTo>
                    <a:pt x="21619" y="1384731"/>
                    <a:pt x="0" y="1363113"/>
                    <a:pt x="0" y="1336444"/>
                  </a:cubicBezTo>
                  <a:lnTo>
                    <a:pt x="0" y="48287"/>
                  </a:lnTo>
                  <a:cubicBezTo>
                    <a:pt x="0" y="21619"/>
                    <a:pt x="21619" y="0"/>
                    <a:pt x="48287" y="0"/>
                  </a:cubicBez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6615C6F8-F44A-5DA4-A682-470DB2BE0F3C}"/>
                </a:ext>
              </a:extLst>
            </p:cNvPr>
            <p:cNvSpPr txBox="1"/>
            <p:nvPr/>
          </p:nvSpPr>
          <p:spPr>
            <a:xfrm>
              <a:off x="0" y="-57150"/>
              <a:ext cx="1097909" cy="1441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35" name="TextBox 28">
            <a:extLst>
              <a:ext uri="{FF2B5EF4-FFF2-40B4-BE49-F238E27FC236}">
                <a16:creationId xmlns:a16="http://schemas.microsoft.com/office/drawing/2014/main" id="{9E65E179-7F29-D3C7-2D47-CCF1F9A0B305}"/>
              </a:ext>
            </a:extLst>
          </p:cNvPr>
          <p:cNvSpPr txBox="1"/>
          <p:nvPr/>
        </p:nvSpPr>
        <p:spPr>
          <a:xfrm>
            <a:off x="12442364" y="2424711"/>
            <a:ext cx="3253232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76"/>
              </a:lnSpc>
            </a:pPr>
            <a:endParaRPr lang="it-IT" sz="2400" b="1" noProof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276"/>
              </a:lnSpc>
            </a:pPr>
            <a:r>
              <a:rPr lang="it-IT" sz="2000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copertura 90%</a:t>
            </a:r>
          </a:p>
          <a:p>
            <a:pPr algn="ctr">
              <a:lnSpc>
                <a:spcPts val="2276"/>
              </a:lnSpc>
            </a:pPr>
            <a:r>
              <a:rPr lang="it-IT" sz="2000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Prestito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0934" y="2444785"/>
            <a:ext cx="12646510" cy="1495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4"/>
              </a:lnSpc>
            </a:pPr>
            <a:r>
              <a:rPr lang="it-IT" sz="4457" b="1" noProof="1">
                <a:solidFill>
                  <a:srgbClr val="00A181"/>
                </a:solidFill>
                <a:latin typeface="Poppins Bold"/>
                <a:ea typeface="Poppins Bold"/>
                <a:cs typeface="Poppins Bold"/>
                <a:sym typeface="Poppins Bold"/>
              </a:rPr>
              <a:t>Condizioni del finanziamento agevolato</a:t>
            </a:r>
          </a:p>
          <a:p>
            <a:pPr algn="l">
              <a:lnSpc>
                <a:spcPts val="5794"/>
              </a:lnSpc>
            </a:pPr>
            <a:endParaRPr lang="it-IT" sz="4457" b="1" noProof="1">
              <a:solidFill>
                <a:srgbClr val="00A18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80934" y="3662918"/>
            <a:ext cx="11323418" cy="4702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7368" lvl="1" indent="-218684" algn="just">
              <a:lnSpc>
                <a:spcPts val="2836"/>
              </a:lnSpc>
              <a:spcAft>
                <a:spcPts val="1200"/>
              </a:spcAft>
              <a:buFont typeface="Arial"/>
              <a:buChar char="•"/>
            </a:pPr>
            <a:r>
              <a:rPr lang="it-IT" sz="2400" b="1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Tasso</a:t>
            </a:r>
            <a:r>
              <a:rPr lang="it-IT" sz="2400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 di interesse del finanziamento agevolato: </a:t>
            </a:r>
            <a:r>
              <a:rPr lang="it-IT" sz="2400" b="1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1,00 % fisso </a:t>
            </a:r>
            <a:r>
              <a:rPr lang="it-IT" sz="2400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annuo sul debito residuo</a:t>
            </a:r>
          </a:p>
          <a:p>
            <a:pPr marL="437368" lvl="1" indent="-218684" algn="just">
              <a:lnSpc>
                <a:spcPts val="2836"/>
              </a:lnSpc>
              <a:spcAft>
                <a:spcPts val="1200"/>
              </a:spcAft>
              <a:buFont typeface="Arial"/>
              <a:buChar char="•"/>
            </a:pPr>
            <a:r>
              <a:rPr lang="it-IT" sz="2400" b="1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Durata</a:t>
            </a:r>
            <a:r>
              <a:rPr lang="it-IT" sz="2400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 del finanziamento agevolato: </a:t>
            </a:r>
            <a:r>
              <a:rPr lang="it-IT" sz="2400" b="1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96 mesi + 12 mesi </a:t>
            </a:r>
            <a:r>
              <a:rPr lang="it-IT" sz="2400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di preammortamento</a:t>
            </a:r>
          </a:p>
          <a:p>
            <a:pPr marL="437368" lvl="1" indent="-218684" algn="just">
              <a:lnSpc>
                <a:spcPts val="2836"/>
              </a:lnSpc>
              <a:spcAft>
                <a:spcPts val="1200"/>
              </a:spcAft>
              <a:buFont typeface="Arial"/>
              <a:buChar char="•"/>
            </a:pPr>
            <a:r>
              <a:rPr lang="it-IT" sz="2400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Ammortamento: rate trimestrali posticipate</a:t>
            </a:r>
          </a:p>
          <a:p>
            <a:pPr marL="437368" lvl="1" indent="-218684" algn="just">
              <a:lnSpc>
                <a:spcPts val="2836"/>
              </a:lnSpc>
              <a:spcAft>
                <a:spcPts val="1200"/>
              </a:spcAft>
              <a:buFont typeface="Arial"/>
              <a:buChar char="•"/>
            </a:pPr>
            <a:r>
              <a:rPr lang="it-IT" sz="2400" b="1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Garanzie</a:t>
            </a:r>
            <a:r>
              <a:rPr lang="it-IT" sz="2400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 previste: rilascio di </a:t>
            </a:r>
            <a:r>
              <a:rPr lang="it-IT" sz="2400" b="1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fideiussione personale </a:t>
            </a:r>
            <a:r>
              <a:rPr lang="it-IT" sz="2400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solidale ed indivisibile da parte dei soci, con alcune eccezioni (previste dal Regolamento operativo del Fondo)</a:t>
            </a:r>
          </a:p>
          <a:p>
            <a:pPr marL="437368" lvl="1" indent="-218684" algn="just">
              <a:lnSpc>
                <a:spcPts val="2836"/>
              </a:lnSpc>
              <a:spcAft>
                <a:spcPts val="1200"/>
              </a:spcAft>
              <a:buFont typeface="Arial"/>
              <a:buChar char="•"/>
            </a:pPr>
            <a:r>
              <a:rPr lang="it-IT" sz="2400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L’intervento finanziario massimo richiedibile è commisurato ad alcuni </a:t>
            </a:r>
            <a:r>
              <a:rPr lang="it-IT" sz="2400" b="1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parametri economici </a:t>
            </a:r>
            <a:r>
              <a:rPr lang="it-IT" sz="2400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fissati dal regolamento operativo</a:t>
            </a:r>
          </a:p>
          <a:p>
            <a:pPr algn="just">
              <a:lnSpc>
                <a:spcPts val="2836"/>
              </a:lnSpc>
            </a:pPr>
            <a:endParaRPr lang="it-IT" sz="2025" noProof="1">
              <a:solidFill>
                <a:srgbClr val="0046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955635" y="4765296"/>
            <a:ext cx="4017235" cy="4493004"/>
            <a:chOff x="0" y="0"/>
            <a:chExt cx="562309" cy="6289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2309" cy="628904"/>
            </a:xfrm>
            <a:custGeom>
              <a:avLst/>
              <a:gdLst/>
              <a:ahLst/>
              <a:cxnLst/>
              <a:rect l="l" t="t" r="r" b="b"/>
              <a:pathLst>
                <a:path w="562309" h="628904">
                  <a:moveTo>
                    <a:pt x="44325" y="0"/>
                  </a:moveTo>
                  <a:lnTo>
                    <a:pt x="517984" y="0"/>
                  </a:lnTo>
                  <a:cubicBezTo>
                    <a:pt x="529739" y="0"/>
                    <a:pt x="541014" y="4670"/>
                    <a:pt x="549326" y="12983"/>
                  </a:cubicBezTo>
                  <a:cubicBezTo>
                    <a:pt x="557639" y="21295"/>
                    <a:pt x="562309" y="32569"/>
                    <a:pt x="562309" y="44325"/>
                  </a:cubicBezTo>
                  <a:lnTo>
                    <a:pt x="562309" y="584579"/>
                  </a:lnTo>
                  <a:cubicBezTo>
                    <a:pt x="562309" y="609059"/>
                    <a:pt x="542464" y="628904"/>
                    <a:pt x="517984" y="628904"/>
                  </a:cubicBezTo>
                  <a:lnTo>
                    <a:pt x="44325" y="628904"/>
                  </a:lnTo>
                  <a:cubicBezTo>
                    <a:pt x="32569" y="628904"/>
                    <a:pt x="21295" y="624234"/>
                    <a:pt x="12983" y="615922"/>
                  </a:cubicBezTo>
                  <a:cubicBezTo>
                    <a:pt x="4670" y="607609"/>
                    <a:pt x="0" y="596335"/>
                    <a:pt x="0" y="584579"/>
                  </a:cubicBezTo>
                  <a:lnTo>
                    <a:pt x="0" y="44325"/>
                  </a:lnTo>
                  <a:cubicBezTo>
                    <a:pt x="0" y="32569"/>
                    <a:pt x="4670" y="21295"/>
                    <a:pt x="12983" y="12983"/>
                  </a:cubicBezTo>
                  <a:cubicBezTo>
                    <a:pt x="21295" y="4670"/>
                    <a:pt x="32569" y="0"/>
                    <a:pt x="44325" y="0"/>
                  </a:cubicBezTo>
                  <a:close/>
                </a:path>
              </a:pathLst>
            </a:custGeom>
            <a:blipFill>
              <a:blip r:embed="rId2"/>
              <a:stretch>
                <a:fillRect t="-6863" r="-178082" b="-9166"/>
              </a:stretch>
            </a:blipFill>
          </p:spPr>
          <p:txBody>
            <a:bodyPr/>
            <a:lstStyle/>
            <a:p>
              <a:endParaRPr lang="it-IT" noProof="1"/>
            </a:p>
          </p:txBody>
        </p:sp>
      </p:grpSp>
      <p:sp>
        <p:nvSpPr>
          <p:cNvPr id="8" name="Freeform 8"/>
          <p:cNvSpPr/>
          <p:nvPr/>
        </p:nvSpPr>
        <p:spPr>
          <a:xfrm>
            <a:off x="12451061" y="8883603"/>
            <a:ext cx="707040" cy="212450"/>
          </a:xfrm>
          <a:custGeom>
            <a:avLst/>
            <a:gdLst/>
            <a:ahLst/>
            <a:cxnLst/>
            <a:rect l="l" t="t" r="r" b="b"/>
            <a:pathLst>
              <a:path w="707040" h="212450">
                <a:moveTo>
                  <a:pt x="0" y="0"/>
                </a:moveTo>
                <a:lnTo>
                  <a:pt x="707039" y="0"/>
                </a:lnTo>
                <a:lnTo>
                  <a:pt x="707039" y="212450"/>
                </a:lnTo>
                <a:lnTo>
                  <a:pt x="0" y="212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08674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9" name="Freeform 9"/>
          <p:cNvSpPr/>
          <p:nvPr/>
        </p:nvSpPr>
        <p:spPr>
          <a:xfrm flipH="1" flipV="1">
            <a:off x="12604352" y="-1544505"/>
            <a:ext cx="6148082" cy="4780134"/>
          </a:xfrm>
          <a:custGeom>
            <a:avLst/>
            <a:gdLst/>
            <a:ahLst/>
            <a:cxnLst/>
            <a:rect l="l" t="t" r="r" b="b"/>
            <a:pathLst>
              <a:path w="6148082" h="4780134">
                <a:moveTo>
                  <a:pt x="6148082" y="4780134"/>
                </a:moveTo>
                <a:lnTo>
                  <a:pt x="0" y="4780134"/>
                </a:lnTo>
                <a:lnTo>
                  <a:pt x="0" y="0"/>
                </a:lnTo>
                <a:lnTo>
                  <a:pt x="6148082" y="0"/>
                </a:lnTo>
                <a:lnTo>
                  <a:pt x="6148082" y="478013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0" name="Freeform 10"/>
          <p:cNvSpPr/>
          <p:nvPr/>
        </p:nvSpPr>
        <p:spPr>
          <a:xfrm>
            <a:off x="-1052228" y="6104533"/>
            <a:ext cx="8656418" cy="5558142"/>
          </a:xfrm>
          <a:custGeom>
            <a:avLst/>
            <a:gdLst/>
            <a:ahLst/>
            <a:cxnLst/>
            <a:rect l="l" t="t" r="r" b="b"/>
            <a:pathLst>
              <a:path w="8656418" h="5558142">
                <a:moveTo>
                  <a:pt x="0" y="0"/>
                </a:moveTo>
                <a:lnTo>
                  <a:pt x="8656418" y="0"/>
                </a:lnTo>
                <a:lnTo>
                  <a:pt x="8656418" y="5558141"/>
                </a:lnTo>
                <a:lnTo>
                  <a:pt x="0" y="55581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grpSp>
        <p:nvGrpSpPr>
          <p:cNvPr id="11" name="Group 11"/>
          <p:cNvGrpSpPr/>
          <p:nvPr/>
        </p:nvGrpSpPr>
        <p:grpSpPr>
          <a:xfrm>
            <a:off x="13955635" y="2156474"/>
            <a:ext cx="6333715" cy="2158309"/>
            <a:chOff x="0" y="0"/>
            <a:chExt cx="886556" cy="3021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6556" cy="302107"/>
            </a:xfrm>
            <a:custGeom>
              <a:avLst/>
              <a:gdLst/>
              <a:ahLst/>
              <a:cxnLst/>
              <a:rect l="l" t="t" r="r" b="b"/>
              <a:pathLst>
                <a:path w="886556" h="302107">
                  <a:moveTo>
                    <a:pt x="28114" y="0"/>
                  </a:moveTo>
                  <a:lnTo>
                    <a:pt x="858442" y="0"/>
                  </a:lnTo>
                  <a:cubicBezTo>
                    <a:pt x="873969" y="0"/>
                    <a:pt x="886556" y="12587"/>
                    <a:pt x="886556" y="28114"/>
                  </a:cubicBezTo>
                  <a:lnTo>
                    <a:pt x="886556" y="273994"/>
                  </a:lnTo>
                  <a:cubicBezTo>
                    <a:pt x="886556" y="289520"/>
                    <a:pt x="873969" y="302107"/>
                    <a:pt x="858442" y="302107"/>
                  </a:cubicBezTo>
                  <a:lnTo>
                    <a:pt x="28114" y="302107"/>
                  </a:lnTo>
                  <a:cubicBezTo>
                    <a:pt x="12587" y="302107"/>
                    <a:pt x="0" y="289520"/>
                    <a:pt x="0" y="273994"/>
                  </a:cubicBezTo>
                  <a:lnTo>
                    <a:pt x="0" y="28114"/>
                  </a:lnTo>
                  <a:cubicBezTo>
                    <a:pt x="0" y="12587"/>
                    <a:pt x="12587" y="0"/>
                    <a:pt x="28114" y="0"/>
                  </a:cubicBezTo>
                  <a:close/>
                </a:path>
              </a:pathLst>
            </a:custGeom>
            <a:blipFill>
              <a:blip r:embed="rId9"/>
              <a:stretch>
                <a:fillRect t="-47641" b="-47641"/>
              </a:stretch>
            </a:blipFill>
          </p:spPr>
          <p:txBody>
            <a:bodyPr/>
            <a:lstStyle/>
            <a:p>
              <a:endParaRPr lang="it-IT" noProof="1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6611" y="287176"/>
            <a:ext cx="8280555" cy="941913"/>
          </a:xfrm>
          <a:custGeom>
            <a:avLst/>
            <a:gdLst/>
            <a:ahLst/>
            <a:cxnLst/>
            <a:rect l="l" t="t" r="r" b="b"/>
            <a:pathLst>
              <a:path w="8280555" h="941913">
                <a:moveTo>
                  <a:pt x="0" y="0"/>
                </a:moveTo>
                <a:lnTo>
                  <a:pt x="8280555" y="0"/>
                </a:lnTo>
                <a:lnTo>
                  <a:pt x="8280555" y="941913"/>
                </a:lnTo>
                <a:lnTo>
                  <a:pt x="0" y="941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334848" y="-6090396"/>
            <a:ext cx="2279442" cy="13998162"/>
            <a:chOff x="0" y="0"/>
            <a:chExt cx="600347" cy="36867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0347" cy="3686759"/>
            </a:xfrm>
            <a:custGeom>
              <a:avLst/>
              <a:gdLst/>
              <a:ahLst/>
              <a:cxnLst/>
              <a:rect l="l" t="t" r="r" b="b"/>
              <a:pathLst>
                <a:path w="600347" h="3686759">
                  <a:moveTo>
                    <a:pt x="600347" y="0"/>
                  </a:moveTo>
                  <a:lnTo>
                    <a:pt x="600347" y="3572459"/>
                  </a:lnTo>
                  <a:lnTo>
                    <a:pt x="300173" y="3686759"/>
                  </a:lnTo>
                  <a:lnTo>
                    <a:pt x="0" y="3572459"/>
                  </a:lnTo>
                  <a:lnTo>
                    <a:pt x="0" y="0"/>
                  </a:lnTo>
                  <a:lnTo>
                    <a:pt x="60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00347" cy="362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3314" y="-231036"/>
            <a:ext cx="6898424" cy="10749071"/>
            <a:chOff x="0" y="0"/>
            <a:chExt cx="1816869" cy="283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6869" cy="2831031"/>
            </a:xfrm>
            <a:custGeom>
              <a:avLst/>
              <a:gdLst/>
              <a:ahLst/>
              <a:cxnLst/>
              <a:rect l="l" t="t" r="r" b="b"/>
              <a:pathLst>
                <a:path w="1816869" h="2831031">
                  <a:moveTo>
                    <a:pt x="29179" y="0"/>
                  </a:moveTo>
                  <a:lnTo>
                    <a:pt x="1787690" y="0"/>
                  </a:lnTo>
                  <a:cubicBezTo>
                    <a:pt x="1795429" y="0"/>
                    <a:pt x="1802850" y="3074"/>
                    <a:pt x="1808323" y="8546"/>
                  </a:cubicBezTo>
                  <a:cubicBezTo>
                    <a:pt x="1813795" y="14019"/>
                    <a:pt x="1816869" y="21440"/>
                    <a:pt x="1816869" y="29179"/>
                  </a:cubicBezTo>
                  <a:lnTo>
                    <a:pt x="1816869" y="2801852"/>
                  </a:lnTo>
                  <a:cubicBezTo>
                    <a:pt x="1816869" y="2809591"/>
                    <a:pt x="1813795" y="2817013"/>
                    <a:pt x="1808323" y="2822485"/>
                  </a:cubicBezTo>
                  <a:cubicBezTo>
                    <a:pt x="1802850" y="2827957"/>
                    <a:pt x="1795429" y="2831031"/>
                    <a:pt x="1787690" y="2831031"/>
                  </a:cubicBezTo>
                  <a:lnTo>
                    <a:pt x="29179" y="2831031"/>
                  </a:lnTo>
                  <a:cubicBezTo>
                    <a:pt x="21440" y="2831031"/>
                    <a:pt x="14019" y="2827957"/>
                    <a:pt x="8546" y="2822485"/>
                  </a:cubicBezTo>
                  <a:cubicBezTo>
                    <a:pt x="3074" y="2817013"/>
                    <a:pt x="0" y="2809591"/>
                    <a:pt x="0" y="2801852"/>
                  </a:cubicBezTo>
                  <a:lnTo>
                    <a:pt x="0" y="29179"/>
                  </a:lnTo>
                  <a:cubicBezTo>
                    <a:pt x="0" y="21440"/>
                    <a:pt x="3074" y="14019"/>
                    <a:pt x="8546" y="8546"/>
                  </a:cubicBezTo>
                  <a:cubicBezTo>
                    <a:pt x="14019" y="3074"/>
                    <a:pt x="21440" y="0"/>
                    <a:pt x="2917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816869" cy="2888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8" name="Freeform 8"/>
          <p:cNvSpPr/>
          <p:nvPr/>
        </p:nvSpPr>
        <p:spPr>
          <a:xfrm flipH="1" flipV="1">
            <a:off x="12604352" y="-1544505"/>
            <a:ext cx="6148082" cy="4780134"/>
          </a:xfrm>
          <a:custGeom>
            <a:avLst/>
            <a:gdLst/>
            <a:ahLst/>
            <a:cxnLst/>
            <a:rect l="l" t="t" r="r" b="b"/>
            <a:pathLst>
              <a:path w="6148082" h="4780134">
                <a:moveTo>
                  <a:pt x="6148082" y="4780134"/>
                </a:moveTo>
                <a:lnTo>
                  <a:pt x="0" y="4780134"/>
                </a:lnTo>
                <a:lnTo>
                  <a:pt x="0" y="0"/>
                </a:lnTo>
                <a:lnTo>
                  <a:pt x="6148082" y="0"/>
                </a:lnTo>
                <a:lnTo>
                  <a:pt x="6148082" y="47801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9" name="Freeform 9"/>
          <p:cNvSpPr/>
          <p:nvPr/>
        </p:nvSpPr>
        <p:spPr>
          <a:xfrm>
            <a:off x="3787824" y="3387931"/>
            <a:ext cx="707040" cy="212450"/>
          </a:xfrm>
          <a:custGeom>
            <a:avLst/>
            <a:gdLst/>
            <a:ahLst/>
            <a:cxnLst/>
            <a:rect l="l" t="t" r="r" b="b"/>
            <a:pathLst>
              <a:path w="707040" h="212450">
                <a:moveTo>
                  <a:pt x="0" y="0"/>
                </a:moveTo>
                <a:lnTo>
                  <a:pt x="707039" y="0"/>
                </a:lnTo>
                <a:lnTo>
                  <a:pt x="707039" y="212450"/>
                </a:lnTo>
                <a:lnTo>
                  <a:pt x="0" y="2124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208674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0" name="TextBox 10"/>
          <p:cNvSpPr txBox="1"/>
          <p:nvPr/>
        </p:nvSpPr>
        <p:spPr>
          <a:xfrm>
            <a:off x="1203651" y="3149904"/>
            <a:ext cx="5012806" cy="2812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34"/>
              </a:lnSpc>
            </a:pPr>
            <a:r>
              <a:rPr lang="it-IT" sz="4257" b="1" noProof="1">
                <a:solidFill>
                  <a:srgbClr val="00A181"/>
                </a:solidFill>
                <a:latin typeface="Poppins Bold"/>
                <a:ea typeface="Poppins Bold"/>
                <a:cs typeface="Poppins Bold"/>
                <a:sym typeface="Poppins Bold"/>
              </a:rPr>
              <a:t>Chi può presentare domanda</a:t>
            </a:r>
          </a:p>
          <a:p>
            <a:pPr algn="l">
              <a:lnSpc>
                <a:spcPts val="5534"/>
              </a:lnSpc>
            </a:pPr>
            <a:endParaRPr lang="it-IT" sz="4257" b="1" noProof="1">
              <a:solidFill>
                <a:srgbClr val="00A18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1052228" y="6104533"/>
            <a:ext cx="8656418" cy="5558142"/>
          </a:xfrm>
          <a:custGeom>
            <a:avLst/>
            <a:gdLst/>
            <a:ahLst/>
            <a:cxnLst/>
            <a:rect l="l" t="t" r="r" b="b"/>
            <a:pathLst>
              <a:path w="8656418" h="5558142">
                <a:moveTo>
                  <a:pt x="0" y="0"/>
                </a:moveTo>
                <a:lnTo>
                  <a:pt x="8656418" y="0"/>
                </a:lnTo>
                <a:lnTo>
                  <a:pt x="8656418" y="5558141"/>
                </a:lnTo>
                <a:lnTo>
                  <a:pt x="0" y="5558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2" name="TextBox 12"/>
          <p:cNvSpPr txBox="1"/>
          <p:nvPr/>
        </p:nvSpPr>
        <p:spPr>
          <a:xfrm>
            <a:off x="1203651" y="5353560"/>
            <a:ext cx="5012806" cy="210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6"/>
              </a:lnSpc>
              <a:spcBef>
                <a:spcPct val="0"/>
              </a:spcBef>
            </a:pPr>
            <a:r>
              <a:rPr lang="it-IT" sz="2397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Imprese di tutte le dimensioni con unità operativa</a:t>
            </a:r>
          </a:p>
          <a:p>
            <a:pPr algn="l">
              <a:lnSpc>
                <a:spcPts val="3356"/>
              </a:lnSpc>
              <a:spcBef>
                <a:spcPct val="0"/>
              </a:spcBef>
            </a:pPr>
            <a:r>
              <a:rPr lang="it-IT" sz="2397" b="1" noProof="1">
                <a:solidFill>
                  <a:srgbClr val="004651"/>
                </a:solidFill>
                <a:latin typeface="Poppins Bold"/>
                <a:ea typeface="Poppins Bold"/>
                <a:cs typeface="Poppins Bold"/>
                <a:sym typeface="Poppins Bold"/>
              </a:rPr>
              <a:t>e/o produttiva in Calabria </a:t>
            </a:r>
            <a:r>
              <a:rPr lang="it-IT" sz="2397" noProof="1">
                <a:solidFill>
                  <a:srgbClr val="004651"/>
                </a:solidFill>
                <a:latin typeface="Poppins"/>
                <a:ea typeface="Poppins"/>
                <a:cs typeface="Poppins"/>
                <a:sym typeface="Poppins"/>
              </a:rPr>
              <a:t>(entro data primo pagamento aiuto)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00103" y="3515288"/>
            <a:ext cx="3201053" cy="511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6"/>
              </a:lnSpc>
              <a:spcBef>
                <a:spcPct val="0"/>
              </a:spcBef>
            </a:pPr>
            <a:r>
              <a:rPr lang="it-IT" sz="2997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Requisiti: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04190" y="4637652"/>
            <a:ext cx="9393067" cy="4026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384" lvl="1" indent="-237192" algn="l">
              <a:lnSpc>
                <a:spcPts val="3076"/>
              </a:lnSpc>
              <a:spcAft>
                <a:spcPts val="1200"/>
              </a:spcAft>
              <a:buFont typeface="Arial"/>
              <a:buChar char="•"/>
            </a:pPr>
            <a:r>
              <a:rPr lang="it-IT" sz="2400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almeno due esercizi contabili annuali chiusi (bilanci approvati o dichiarazioni fiscali depositate);</a:t>
            </a:r>
          </a:p>
          <a:p>
            <a:pPr marL="474384" lvl="1" indent="-237192" algn="l">
              <a:lnSpc>
                <a:spcPts val="3076"/>
              </a:lnSpc>
              <a:spcAft>
                <a:spcPts val="1200"/>
              </a:spcAft>
              <a:buFont typeface="Arial"/>
              <a:buChar char="•"/>
            </a:pPr>
            <a:r>
              <a:rPr lang="it-IT" sz="2400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economicamente e finanziariamente sane (cioè le imprese dovranno avere determinati parametri economico-finanziari fissati nel Regolamento operativo)</a:t>
            </a:r>
          </a:p>
          <a:p>
            <a:pPr marL="474384" lvl="1" indent="-237192" algn="l">
              <a:lnSpc>
                <a:spcPts val="3076"/>
              </a:lnSpc>
              <a:spcAft>
                <a:spcPts val="1200"/>
              </a:spcAft>
              <a:buFont typeface="Arial"/>
              <a:buChar char="•"/>
            </a:pPr>
            <a:r>
              <a:rPr lang="it-IT" sz="2400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regola nelle banche dati disponibili (tra cui Centrale dei Rischi di Banca d’Italia);</a:t>
            </a:r>
          </a:p>
          <a:p>
            <a:pPr marL="474384" lvl="1" indent="-237192" algn="l">
              <a:lnSpc>
                <a:spcPts val="3076"/>
              </a:lnSpc>
              <a:spcAft>
                <a:spcPts val="1200"/>
              </a:spcAft>
              <a:buFont typeface="Arial"/>
              <a:buChar char="•"/>
            </a:pPr>
            <a:r>
              <a:rPr lang="it-IT" sz="2400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situazione di regolarità contributiva previdenziale ed assistenziale;</a:t>
            </a:r>
          </a:p>
        </p:txBody>
      </p:sp>
      <p:sp>
        <p:nvSpPr>
          <p:cNvPr id="15" name="Freeform 15"/>
          <p:cNvSpPr/>
          <p:nvPr/>
        </p:nvSpPr>
        <p:spPr>
          <a:xfrm>
            <a:off x="606611" y="287176"/>
            <a:ext cx="8280555" cy="941913"/>
          </a:xfrm>
          <a:custGeom>
            <a:avLst/>
            <a:gdLst/>
            <a:ahLst/>
            <a:cxnLst/>
            <a:rect l="l" t="t" r="r" b="b"/>
            <a:pathLst>
              <a:path w="8280555" h="941913">
                <a:moveTo>
                  <a:pt x="0" y="0"/>
                </a:moveTo>
                <a:lnTo>
                  <a:pt x="8280555" y="0"/>
                </a:lnTo>
                <a:lnTo>
                  <a:pt x="8280555" y="941913"/>
                </a:lnTo>
                <a:lnTo>
                  <a:pt x="0" y="9419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3314" y="-231036"/>
            <a:ext cx="6401819" cy="10749071"/>
            <a:chOff x="0" y="0"/>
            <a:chExt cx="1686076" cy="283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6076" cy="2831031"/>
            </a:xfrm>
            <a:custGeom>
              <a:avLst/>
              <a:gdLst/>
              <a:ahLst/>
              <a:cxnLst/>
              <a:rect l="l" t="t" r="r" b="b"/>
              <a:pathLst>
                <a:path w="1686076" h="2831031">
                  <a:moveTo>
                    <a:pt x="31443" y="0"/>
                  </a:moveTo>
                  <a:lnTo>
                    <a:pt x="1654633" y="0"/>
                  </a:lnTo>
                  <a:cubicBezTo>
                    <a:pt x="1662972" y="0"/>
                    <a:pt x="1670970" y="3313"/>
                    <a:pt x="1676866" y="9209"/>
                  </a:cubicBezTo>
                  <a:cubicBezTo>
                    <a:pt x="1682763" y="15106"/>
                    <a:pt x="1686076" y="23104"/>
                    <a:pt x="1686076" y="31443"/>
                  </a:cubicBezTo>
                  <a:lnTo>
                    <a:pt x="1686076" y="2799589"/>
                  </a:lnTo>
                  <a:cubicBezTo>
                    <a:pt x="1686076" y="2816954"/>
                    <a:pt x="1671999" y="2831031"/>
                    <a:pt x="1654633" y="2831031"/>
                  </a:cubicBezTo>
                  <a:lnTo>
                    <a:pt x="31443" y="2831031"/>
                  </a:lnTo>
                  <a:cubicBezTo>
                    <a:pt x="14077" y="2831031"/>
                    <a:pt x="0" y="2816954"/>
                    <a:pt x="0" y="2799589"/>
                  </a:cubicBezTo>
                  <a:lnTo>
                    <a:pt x="0" y="31443"/>
                  </a:lnTo>
                  <a:cubicBezTo>
                    <a:pt x="0" y="14077"/>
                    <a:pt x="14077" y="0"/>
                    <a:pt x="3144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686076" cy="2888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9904554" y="-5660102"/>
            <a:ext cx="2279442" cy="13137574"/>
            <a:chOff x="0" y="0"/>
            <a:chExt cx="600347" cy="3460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0347" cy="3460102"/>
            </a:xfrm>
            <a:custGeom>
              <a:avLst/>
              <a:gdLst/>
              <a:ahLst/>
              <a:cxnLst/>
              <a:rect l="l" t="t" r="r" b="b"/>
              <a:pathLst>
                <a:path w="600347" h="3460102">
                  <a:moveTo>
                    <a:pt x="600347" y="0"/>
                  </a:moveTo>
                  <a:lnTo>
                    <a:pt x="600347" y="3345802"/>
                  </a:lnTo>
                  <a:lnTo>
                    <a:pt x="300173" y="3460102"/>
                  </a:lnTo>
                  <a:lnTo>
                    <a:pt x="0" y="3345802"/>
                  </a:lnTo>
                  <a:lnTo>
                    <a:pt x="0" y="0"/>
                  </a:lnTo>
                  <a:lnTo>
                    <a:pt x="60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600347" cy="3402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8" name="Freeform 8"/>
          <p:cNvSpPr/>
          <p:nvPr/>
        </p:nvSpPr>
        <p:spPr>
          <a:xfrm flipH="1" flipV="1">
            <a:off x="12604352" y="-1544505"/>
            <a:ext cx="6148082" cy="4780134"/>
          </a:xfrm>
          <a:custGeom>
            <a:avLst/>
            <a:gdLst/>
            <a:ahLst/>
            <a:cxnLst/>
            <a:rect l="l" t="t" r="r" b="b"/>
            <a:pathLst>
              <a:path w="6148082" h="4780134">
                <a:moveTo>
                  <a:pt x="6148082" y="4780134"/>
                </a:moveTo>
                <a:lnTo>
                  <a:pt x="0" y="4780134"/>
                </a:lnTo>
                <a:lnTo>
                  <a:pt x="0" y="0"/>
                </a:lnTo>
                <a:lnTo>
                  <a:pt x="6148082" y="0"/>
                </a:lnTo>
                <a:lnTo>
                  <a:pt x="6148082" y="47801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9" name="Freeform 9"/>
          <p:cNvSpPr/>
          <p:nvPr/>
        </p:nvSpPr>
        <p:spPr>
          <a:xfrm>
            <a:off x="3406824" y="3072254"/>
            <a:ext cx="707040" cy="212450"/>
          </a:xfrm>
          <a:custGeom>
            <a:avLst/>
            <a:gdLst/>
            <a:ahLst/>
            <a:cxnLst/>
            <a:rect l="l" t="t" r="r" b="b"/>
            <a:pathLst>
              <a:path w="707040" h="212450">
                <a:moveTo>
                  <a:pt x="0" y="0"/>
                </a:moveTo>
                <a:lnTo>
                  <a:pt x="707039" y="0"/>
                </a:lnTo>
                <a:lnTo>
                  <a:pt x="707039" y="212450"/>
                </a:lnTo>
                <a:lnTo>
                  <a:pt x="0" y="2124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208674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0" name="TextBox 10"/>
          <p:cNvSpPr txBox="1"/>
          <p:nvPr/>
        </p:nvSpPr>
        <p:spPr>
          <a:xfrm>
            <a:off x="1203651" y="2759041"/>
            <a:ext cx="5012806" cy="1422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34"/>
              </a:lnSpc>
            </a:pPr>
            <a:r>
              <a:rPr lang="it-IT" sz="4257" b="1" noProof="1">
                <a:solidFill>
                  <a:srgbClr val="00A181"/>
                </a:solidFill>
                <a:latin typeface="Poppins Bold"/>
                <a:ea typeface="Poppins Bold"/>
                <a:cs typeface="Poppins Bold"/>
                <a:sym typeface="Poppins Bold"/>
              </a:rPr>
              <a:t>Spese ammissibili</a:t>
            </a:r>
          </a:p>
        </p:txBody>
      </p:sp>
      <p:sp>
        <p:nvSpPr>
          <p:cNvPr id="11" name="Freeform 11"/>
          <p:cNvSpPr/>
          <p:nvPr/>
        </p:nvSpPr>
        <p:spPr>
          <a:xfrm>
            <a:off x="-1052228" y="6104533"/>
            <a:ext cx="8656418" cy="5558142"/>
          </a:xfrm>
          <a:custGeom>
            <a:avLst/>
            <a:gdLst/>
            <a:ahLst/>
            <a:cxnLst/>
            <a:rect l="l" t="t" r="r" b="b"/>
            <a:pathLst>
              <a:path w="8656418" h="5558142">
                <a:moveTo>
                  <a:pt x="0" y="0"/>
                </a:moveTo>
                <a:lnTo>
                  <a:pt x="8656418" y="0"/>
                </a:lnTo>
                <a:lnTo>
                  <a:pt x="8656418" y="5558141"/>
                </a:lnTo>
                <a:lnTo>
                  <a:pt x="0" y="5558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2" name="TextBox 12"/>
          <p:cNvSpPr txBox="1"/>
          <p:nvPr/>
        </p:nvSpPr>
        <p:spPr>
          <a:xfrm>
            <a:off x="7068483" y="2739435"/>
            <a:ext cx="9929401" cy="176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6"/>
              </a:lnSpc>
            </a:pPr>
            <a:r>
              <a:rPr lang="it-IT" sz="1997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A.1 Misure di efficienza energetica diverse da quelle relative agli edifici quali:</a:t>
            </a:r>
          </a:p>
          <a:p>
            <a:pPr marL="431205" lvl="1" indent="-215602" algn="l">
              <a:lnSpc>
                <a:spcPts val="2796"/>
              </a:lnSpc>
              <a:buFont typeface="Arial"/>
              <a:buChar char="•"/>
            </a:pPr>
            <a:r>
              <a:rPr lang="it-IT" sz="1997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interventi di razionalizzazione dei cicli produttivi e utilizzo efficiente dell’energia, </a:t>
            </a:r>
          </a:p>
          <a:p>
            <a:pPr marL="431205" lvl="1" indent="-215602" algn="l">
              <a:lnSpc>
                <a:spcPts val="2796"/>
              </a:lnSpc>
              <a:buFont typeface="Arial"/>
              <a:buChar char="•"/>
            </a:pPr>
            <a:r>
              <a:rPr lang="it-IT" sz="1997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processi innovativi volti al risparmio energetico, compresa l’eventuale reingegnerizzazione di nuove linee di produzione efficienti.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68484" y="4886531"/>
            <a:ext cx="9929401" cy="141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6"/>
              </a:lnSpc>
            </a:pPr>
            <a:r>
              <a:rPr lang="it-IT" sz="1997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A.2 Misure di efficienza energetica relative agli edifici quali:</a:t>
            </a:r>
          </a:p>
          <a:p>
            <a:pPr marL="431205" lvl="1" indent="-215602" algn="l">
              <a:lnSpc>
                <a:spcPts val="2796"/>
              </a:lnSpc>
              <a:buFont typeface="Arial"/>
              <a:buChar char="•"/>
            </a:pPr>
            <a:r>
              <a:rPr lang="it-IT" sz="1997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 costi direttamente connessi al conseguimento di un livello più elevato di efficienza energetica dell'edificio </a:t>
            </a:r>
          </a:p>
          <a:p>
            <a:pPr marL="431205" lvl="1" indent="-215602" algn="l">
              <a:lnSpc>
                <a:spcPts val="2796"/>
              </a:lnSpc>
              <a:buFont typeface="Arial"/>
              <a:buChar char="•"/>
            </a:pPr>
            <a:r>
              <a:rPr lang="it-IT" sz="1997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 A1 e A2 (aiuti GBER art. 38(3) 38bis: PI 65% - MI 55% - GI 45%)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72495" y="7540482"/>
            <a:ext cx="9929401" cy="2120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6"/>
              </a:lnSpc>
            </a:pPr>
            <a:r>
              <a:rPr lang="it-IT" sz="1997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 – Impianti alimentati da fonti rinnovabili per l’autoproduzione :</a:t>
            </a:r>
          </a:p>
          <a:p>
            <a:pPr marL="431205" lvl="1" indent="-215602" algn="l">
              <a:lnSpc>
                <a:spcPts val="2796"/>
              </a:lnSpc>
              <a:buFont typeface="Arial"/>
              <a:buChar char="•"/>
            </a:pPr>
            <a:r>
              <a:rPr lang="it-IT" sz="1997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installazione e posa in opera di impianti a fonti rinnovabili (solare) per la produzione di energia elettrica (aiuti GBER art. 41(7)(a): PI 65% - MI 55% - GI 45%)</a:t>
            </a:r>
          </a:p>
          <a:p>
            <a:pPr marL="431205" lvl="1" indent="-215602" algn="l">
              <a:lnSpc>
                <a:spcPts val="2796"/>
              </a:lnSpc>
              <a:buFont typeface="Arial"/>
              <a:buChar char="•"/>
            </a:pPr>
            <a:r>
              <a:rPr lang="it-IT" sz="1997" noProof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installazione e posa in opera di sistemi di accumulo/stoccaggio dell’energia prodotta (aiuti GBER art. 41(7)(b): PI 50% - MI 40% - GI 30%)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259441" y="4508404"/>
            <a:ext cx="6733150" cy="3192257"/>
            <a:chOff x="0" y="0"/>
            <a:chExt cx="1088802" cy="516212"/>
          </a:xfrm>
        </p:grpSpPr>
        <p:sp>
          <p:nvSpPr>
            <p:cNvPr id="16" name="Freeform 16"/>
            <p:cNvSpPr/>
            <p:nvPr/>
          </p:nvSpPr>
          <p:spPr>
            <a:xfrm rot="24000">
              <a:off x="-1706" y="-3712"/>
              <a:ext cx="1092214" cy="523636"/>
            </a:xfrm>
            <a:custGeom>
              <a:avLst/>
              <a:gdLst/>
              <a:ahLst/>
              <a:cxnLst/>
              <a:rect l="l" t="t" r="r" b="b"/>
              <a:pathLst>
                <a:path w="1092214" h="523636">
                  <a:moveTo>
                    <a:pt x="26363" y="7334"/>
                  </a:moveTo>
                  <a:lnTo>
                    <a:pt x="1062248" y="102"/>
                  </a:lnTo>
                  <a:cubicBezTo>
                    <a:pt x="1076853" y="0"/>
                    <a:pt x="1088775" y="11758"/>
                    <a:pt x="1088877" y="26363"/>
                  </a:cubicBezTo>
                  <a:lnTo>
                    <a:pt x="1092112" y="489672"/>
                  </a:lnTo>
                  <a:cubicBezTo>
                    <a:pt x="1092214" y="504278"/>
                    <a:pt x="1080457" y="516200"/>
                    <a:pt x="1065851" y="516302"/>
                  </a:cubicBezTo>
                  <a:lnTo>
                    <a:pt x="29966" y="523534"/>
                  </a:lnTo>
                  <a:cubicBezTo>
                    <a:pt x="15361" y="523636"/>
                    <a:pt x="3439" y="511879"/>
                    <a:pt x="3337" y="497273"/>
                  </a:cubicBezTo>
                  <a:lnTo>
                    <a:pt x="102" y="33964"/>
                  </a:lnTo>
                  <a:cubicBezTo>
                    <a:pt x="0" y="19359"/>
                    <a:pt x="11757" y="7436"/>
                    <a:pt x="26363" y="7334"/>
                  </a:cubicBezTo>
                  <a:close/>
                </a:path>
              </a:pathLst>
            </a:custGeom>
            <a:blipFill>
              <a:blip r:embed="rId8"/>
              <a:stretch>
                <a:fillRect l="-16" t="-16969" r="-5917" b="-21987"/>
              </a:stretch>
            </a:blipFill>
          </p:spPr>
          <p:txBody>
            <a:bodyPr/>
            <a:lstStyle/>
            <a:p>
              <a:endParaRPr lang="it-IT" noProof="1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06611" y="287176"/>
            <a:ext cx="8280555" cy="941913"/>
          </a:xfrm>
          <a:custGeom>
            <a:avLst/>
            <a:gdLst/>
            <a:ahLst/>
            <a:cxnLst/>
            <a:rect l="l" t="t" r="r" b="b"/>
            <a:pathLst>
              <a:path w="8280555" h="941913">
                <a:moveTo>
                  <a:pt x="0" y="0"/>
                </a:moveTo>
                <a:lnTo>
                  <a:pt x="8280555" y="0"/>
                </a:lnTo>
                <a:lnTo>
                  <a:pt x="8280555" y="941913"/>
                </a:lnTo>
                <a:lnTo>
                  <a:pt x="0" y="9419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3E381BC1-67FE-5998-AA9A-5FC5D8CD87AA}"/>
              </a:ext>
            </a:extLst>
          </p:cNvPr>
          <p:cNvSpPr txBox="1"/>
          <p:nvPr/>
        </p:nvSpPr>
        <p:spPr>
          <a:xfrm>
            <a:off x="6252552" y="2130531"/>
            <a:ext cx="9929401" cy="34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6"/>
              </a:lnSpc>
            </a:pPr>
            <a:r>
              <a:rPr lang="it-IT" sz="1997" b="1" noProof="1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LINEA A</a:t>
            </a:r>
            <a:endParaRPr lang="it-IT" sz="1997" noProof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FF88E2B1-9BE7-E030-8B81-C8D0AAC38132}"/>
              </a:ext>
            </a:extLst>
          </p:cNvPr>
          <p:cNvSpPr txBox="1"/>
          <p:nvPr/>
        </p:nvSpPr>
        <p:spPr>
          <a:xfrm>
            <a:off x="6216227" y="6868640"/>
            <a:ext cx="9929401" cy="34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6"/>
              </a:lnSpc>
            </a:pPr>
            <a:r>
              <a:rPr lang="it-IT" sz="1997" b="1" noProof="1">
                <a:solidFill>
                  <a:srgbClr val="FFFFFF"/>
                </a:solidFill>
                <a:latin typeface="Poppins Bold"/>
                <a:ea typeface="Poppins"/>
                <a:cs typeface="Poppins Bold"/>
                <a:sym typeface="Poppins Bold"/>
              </a:rPr>
              <a:t>LINEA B</a:t>
            </a:r>
            <a:endParaRPr lang="it-IT" sz="1997" noProof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4419" y="2530676"/>
            <a:ext cx="11673453" cy="72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34"/>
              </a:lnSpc>
            </a:pPr>
            <a:r>
              <a:rPr lang="it-IT" sz="4257" b="1" noProof="1">
                <a:solidFill>
                  <a:srgbClr val="00A181"/>
                </a:solidFill>
                <a:latin typeface="Poppins Bold"/>
                <a:ea typeface="Poppins Bold"/>
                <a:cs typeface="Poppins Bold"/>
                <a:sym typeface="Poppins Bold"/>
              </a:rPr>
              <a:t>Tempistica di attivazione del Fondo FEERI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15190" y="4778839"/>
            <a:ext cx="5998864" cy="2996452"/>
            <a:chOff x="0" y="0"/>
            <a:chExt cx="1579948" cy="7891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79948" cy="789189"/>
            </a:xfrm>
            <a:custGeom>
              <a:avLst/>
              <a:gdLst/>
              <a:ahLst/>
              <a:cxnLst/>
              <a:rect l="l" t="t" r="r" b="b"/>
              <a:pathLst>
                <a:path w="1579948" h="789189">
                  <a:moveTo>
                    <a:pt x="33555" y="0"/>
                  </a:moveTo>
                  <a:lnTo>
                    <a:pt x="1546393" y="0"/>
                  </a:lnTo>
                  <a:cubicBezTo>
                    <a:pt x="1564925" y="0"/>
                    <a:pt x="1579948" y="15023"/>
                    <a:pt x="1579948" y="33555"/>
                  </a:cubicBezTo>
                  <a:lnTo>
                    <a:pt x="1579948" y="755634"/>
                  </a:lnTo>
                  <a:cubicBezTo>
                    <a:pt x="1579948" y="764533"/>
                    <a:pt x="1576412" y="773068"/>
                    <a:pt x="1570120" y="779361"/>
                  </a:cubicBezTo>
                  <a:cubicBezTo>
                    <a:pt x="1563827" y="785654"/>
                    <a:pt x="1555292" y="789189"/>
                    <a:pt x="1546393" y="789189"/>
                  </a:cubicBezTo>
                  <a:lnTo>
                    <a:pt x="33555" y="789189"/>
                  </a:lnTo>
                  <a:cubicBezTo>
                    <a:pt x="15023" y="789189"/>
                    <a:pt x="0" y="774166"/>
                    <a:pt x="0" y="755634"/>
                  </a:cubicBezTo>
                  <a:lnTo>
                    <a:pt x="0" y="33555"/>
                  </a:lnTo>
                  <a:cubicBezTo>
                    <a:pt x="0" y="24655"/>
                    <a:pt x="3535" y="16121"/>
                    <a:pt x="9828" y="9828"/>
                  </a:cubicBezTo>
                  <a:cubicBezTo>
                    <a:pt x="16121" y="3535"/>
                    <a:pt x="24655" y="0"/>
                    <a:pt x="33555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00A181"/>
              </a:solidFill>
              <a:prstDash val="solid"/>
              <a:round/>
            </a:ln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579948" cy="8463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15190" y="3952979"/>
            <a:ext cx="5215782" cy="1331940"/>
            <a:chOff x="0" y="0"/>
            <a:chExt cx="1373704" cy="3507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3704" cy="350799"/>
            </a:xfrm>
            <a:custGeom>
              <a:avLst/>
              <a:gdLst/>
              <a:ahLst/>
              <a:cxnLst/>
              <a:rect l="l" t="t" r="r" b="b"/>
              <a:pathLst>
                <a:path w="1373704" h="350799">
                  <a:moveTo>
                    <a:pt x="38592" y="0"/>
                  </a:moveTo>
                  <a:lnTo>
                    <a:pt x="1335111" y="0"/>
                  </a:lnTo>
                  <a:cubicBezTo>
                    <a:pt x="1345347" y="0"/>
                    <a:pt x="1355163" y="4066"/>
                    <a:pt x="1362400" y="11303"/>
                  </a:cubicBezTo>
                  <a:cubicBezTo>
                    <a:pt x="1369638" y="18541"/>
                    <a:pt x="1373704" y="28357"/>
                    <a:pt x="1373704" y="38592"/>
                  </a:cubicBezTo>
                  <a:lnTo>
                    <a:pt x="1373704" y="312206"/>
                  </a:lnTo>
                  <a:cubicBezTo>
                    <a:pt x="1373704" y="322442"/>
                    <a:pt x="1369638" y="332258"/>
                    <a:pt x="1362400" y="339495"/>
                  </a:cubicBezTo>
                  <a:cubicBezTo>
                    <a:pt x="1355163" y="346733"/>
                    <a:pt x="1345347" y="350799"/>
                    <a:pt x="1335111" y="350799"/>
                  </a:cubicBezTo>
                  <a:lnTo>
                    <a:pt x="38592" y="350799"/>
                  </a:lnTo>
                  <a:cubicBezTo>
                    <a:pt x="28357" y="350799"/>
                    <a:pt x="18541" y="346733"/>
                    <a:pt x="11303" y="339495"/>
                  </a:cubicBezTo>
                  <a:cubicBezTo>
                    <a:pt x="4066" y="332258"/>
                    <a:pt x="0" y="322442"/>
                    <a:pt x="0" y="312206"/>
                  </a:cubicBezTo>
                  <a:lnTo>
                    <a:pt x="0" y="38592"/>
                  </a:lnTo>
                  <a:cubicBezTo>
                    <a:pt x="0" y="28357"/>
                    <a:pt x="4066" y="18541"/>
                    <a:pt x="11303" y="11303"/>
                  </a:cubicBezTo>
                  <a:cubicBezTo>
                    <a:pt x="18541" y="4066"/>
                    <a:pt x="28357" y="0"/>
                    <a:pt x="38592" y="0"/>
                  </a:cubicBez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373704" cy="407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01800" y="4294121"/>
            <a:ext cx="4000060" cy="47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8"/>
              </a:lnSpc>
            </a:pPr>
            <a:r>
              <a:rPr lang="it-IT" sz="2960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Entro 31 marzo 2025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4190293"/>
            <a:ext cx="850398" cy="857312"/>
          </a:xfrm>
          <a:custGeom>
            <a:avLst/>
            <a:gdLst/>
            <a:ahLst/>
            <a:cxnLst/>
            <a:rect l="l" t="t" r="r" b="b"/>
            <a:pathLst>
              <a:path w="850398" h="857312">
                <a:moveTo>
                  <a:pt x="0" y="0"/>
                </a:moveTo>
                <a:lnTo>
                  <a:pt x="850398" y="0"/>
                </a:lnTo>
                <a:lnTo>
                  <a:pt x="850398" y="857311"/>
                </a:lnTo>
                <a:lnTo>
                  <a:pt x="0" y="857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2821" t="-586434" r="-77315" b="-55241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1" name="Freeform 11"/>
          <p:cNvSpPr/>
          <p:nvPr/>
        </p:nvSpPr>
        <p:spPr>
          <a:xfrm>
            <a:off x="1122119" y="4287168"/>
            <a:ext cx="663561" cy="663561"/>
          </a:xfrm>
          <a:custGeom>
            <a:avLst/>
            <a:gdLst/>
            <a:ahLst/>
            <a:cxnLst/>
            <a:rect l="l" t="t" r="r" b="b"/>
            <a:pathLst>
              <a:path w="663561" h="663561">
                <a:moveTo>
                  <a:pt x="0" y="0"/>
                </a:moveTo>
                <a:lnTo>
                  <a:pt x="663560" y="0"/>
                </a:lnTo>
                <a:lnTo>
                  <a:pt x="663560" y="663561"/>
                </a:lnTo>
                <a:lnTo>
                  <a:pt x="0" y="6635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2" name="TextBox 12"/>
          <p:cNvSpPr txBox="1"/>
          <p:nvPr/>
        </p:nvSpPr>
        <p:spPr>
          <a:xfrm>
            <a:off x="1584379" y="5430853"/>
            <a:ext cx="5288073" cy="2258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782" lvl="1" indent="-226891" algn="l">
              <a:lnSpc>
                <a:spcPts val="2942"/>
              </a:lnSpc>
              <a:buFont typeface="Arial"/>
              <a:buChar char="•"/>
            </a:pPr>
            <a:r>
              <a:rPr lang="it-IT" sz="2101" noProof="1">
                <a:solidFill>
                  <a:srgbClr val="00A181"/>
                </a:solidFill>
                <a:latin typeface="Poppins"/>
                <a:ea typeface="Poppins"/>
                <a:cs typeface="Poppins"/>
                <a:sym typeface="Poppins"/>
              </a:rPr>
              <a:t>Sottoscrizione Accordo  e impegno somme</a:t>
            </a:r>
          </a:p>
          <a:p>
            <a:pPr marL="453782" lvl="1" indent="-226891" algn="l">
              <a:lnSpc>
                <a:spcPts val="2942"/>
              </a:lnSpc>
              <a:buFont typeface="Arial"/>
              <a:buChar char="•"/>
            </a:pPr>
            <a:r>
              <a:rPr lang="it-IT" sz="2101" noProof="1">
                <a:solidFill>
                  <a:srgbClr val="00A181"/>
                </a:solidFill>
                <a:latin typeface="Poppins"/>
                <a:ea typeface="Poppins"/>
                <a:cs typeface="Poppins"/>
                <a:sym typeface="Poppins"/>
              </a:rPr>
              <a:t>Nomina Comitato Investimenti</a:t>
            </a:r>
          </a:p>
          <a:p>
            <a:pPr marL="453782" lvl="1" indent="-226891" algn="l">
              <a:lnSpc>
                <a:spcPts val="2942"/>
              </a:lnSpc>
              <a:buFont typeface="Arial"/>
              <a:buChar char="•"/>
            </a:pPr>
            <a:r>
              <a:rPr lang="it-IT" sz="2101" noProof="1">
                <a:solidFill>
                  <a:srgbClr val="00A181"/>
                </a:solidFill>
                <a:latin typeface="Poppins"/>
                <a:ea typeface="Poppins"/>
                <a:cs typeface="Poppins"/>
                <a:sym typeface="Poppins"/>
              </a:rPr>
              <a:t>Approvazione Regolamento Operativo</a:t>
            </a:r>
          </a:p>
          <a:p>
            <a:pPr algn="l">
              <a:lnSpc>
                <a:spcPts val="3222"/>
              </a:lnSpc>
            </a:pPr>
            <a:endParaRPr lang="it-IT" sz="2101" noProof="1">
              <a:solidFill>
                <a:srgbClr val="00A18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2604352" y="2403951"/>
            <a:ext cx="707040" cy="212450"/>
          </a:xfrm>
          <a:custGeom>
            <a:avLst/>
            <a:gdLst/>
            <a:ahLst/>
            <a:cxnLst/>
            <a:rect l="l" t="t" r="r" b="b"/>
            <a:pathLst>
              <a:path w="707040" h="212450">
                <a:moveTo>
                  <a:pt x="0" y="0"/>
                </a:moveTo>
                <a:lnTo>
                  <a:pt x="707040" y="0"/>
                </a:lnTo>
                <a:lnTo>
                  <a:pt x="707040" y="212450"/>
                </a:lnTo>
                <a:lnTo>
                  <a:pt x="0" y="212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208674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4" name="Freeform 14"/>
          <p:cNvSpPr/>
          <p:nvPr/>
        </p:nvSpPr>
        <p:spPr>
          <a:xfrm flipH="1" flipV="1">
            <a:off x="12604352" y="-1544505"/>
            <a:ext cx="6148082" cy="4780134"/>
          </a:xfrm>
          <a:custGeom>
            <a:avLst/>
            <a:gdLst/>
            <a:ahLst/>
            <a:cxnLst/>
            <a:rect l="l" t="t" r="r" b="b"/>
            <a:pathLst>
              <a:path w="6148082" h="4780134">
                <a:moveTo>
                  <a:pt x="6148082" y="4780134"/>
                </a:moveTo>
                <a:lnTo>
                  <a:pt x="0" y="4780134"/>
                </a:lnTo>
                <a:lnTo>
                  <a:pt x="0" y="0"/>
                </a:lnTo>
                <a:lnTo>
                  <a:pt x="6148082" y="0"/>
                </a:lnTo>
                <a:lnTo>
                  <a:pt x="6148082" y="478013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15" name="Freeform 15"/>
          <p:cNvSpPr/>
          <p:nvPr/>
        </p:nvSpPr>
        <p:spPr>
          <a:xfrm>
            <a:off x="-1052228" y="6104533"/>
            <a:ext cx="8656418" cy="5558142"/>
          </a:xfrm>
          <a:custGeom>
            <a:avLst/>
            <a:gdLst/>
            <a:ahLst/>
            <a:cxnLst/>
            <a:rect l="l" t="t" r="r" b="b"/>
            <a:pathLst>
              <a:path w="8656418" h="5558142">
                <a:moveTo>
                  <a:pt x="0" y="0"/>
                </a:moveTo>
                <a:lnTo>
                  <a:pt x="8656418" y="0"/>
                </a:lnTo>
                <a:lnTo>
                  <a:pt x="8656418" y="5558141"/>
                </a:lnTo>
                <a:lnTo>
                  <a:pt x="0" y="55581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grpSp>
        <p:nvGrpSpPr>
          <p:cNvPr id="16" name="Group 16"/>
          <p:cNvGrpSpPr/>
          <p:nvPr/>
        </p:nvGrpSpPr>
        <p:grpSpPr>
          <a:xfrm>
            <a:off x="8360639" y="4693050"/>
            <a:ext cx="8220640" cy="1378295"/>
            <a:chOff x="0" y="0"/>
            <a:chExt cx="2165107" cy="36300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65107" cy="363008"/>
            </a:xfrm>
            <a:custGeom>
              <a:avLst/>
              <a:gdLst/>
              <a:ahLst/>
              <a:cxnLst/>
              <a:rect l="l" t="t" r="r" b="b"/>
              <a:pathLst>
                <a:path w="2165107" h="363008">
                  <a:moveTo>
                    <a:pt x="24486" y="0"/>
                  </a:moveTo>
                  <a:lnTo>
                    <a:pt x="2140621" y="0"/>
                  </a:lnTo>
                  <a:cubicBezTo>
                    <a:pt x="2147115" y="0"/>
                    <a:pt x="2153343" y="2580"/>
                    <a:pt x="2157935" y="7172"/>
                  </a:cubicBezTo>
                  <a:cubicBezTo>
                    <a:pt x="2162527" y="11764"/>
                    <a:pt x="2165107" y="17992"/>
                    <a:pt x="2165107" y="24486"/>
                  </a:cubicBezTo>
                  <a:lnTo>
                    <a:pt x="2165107" y="338522"/>
                  </a:lnTo>
                  <a:cubicBezTo>
                    <a:pt x="2165107" y="345016"/>
                    <a:pt x="2162527" y="351244"/>
                    <a:pt x="2157935" y="355836"/>
                  </a:cubicBezTo>
                  <a:cubicBezTo>
                    <a:pt x="2153343" y="360428"/>
                    <a:pt x="2147115" y="363008"/>
                    <a:pt x="2140621" y="363008"/>
                  </a:cubicBezTo>
                  <a:lnTo>
                    <a:pt x="24486" y="363008"/>
                  </a:lnTo>
                  <a:cubicBezTo>
                    <a:pt x="10963" y="363008"/>
                    <a:pt x="0" y="352045"/>
                    <a:pt x="0" y="338522"/>
                  </a:cubicBezTo>
                  <a:lnTo>
                    <a:pt x="0" y="24486"/>
                  </a:lnTo>
                  <a:cubicBezTo>
                    <a:pt x="0" y="17992"/>
                    <a:pt x="2580" y="11764"/>
                    <a:pt x="7172" y="7172"/>
                  </a:cubicBezTo>
                  <a:cubicBezTo>
                    <a:pt x="11764" y="2580"/>
                    <a:pt x="17992" y="0"/>
                    <a:pt x="24486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00A181"/>
              </a:solidFill>
              <a:prstDash val="solid"/>
              <a:round/>
            </a:ln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2165107" cy="420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360639" y="3867190"/>
            <a:ext cx="7026118" cy="1331940"/>
            <a:chOff x="0" y="0"/>
            <a:chExt cx="1850500" cy="35079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0500" cy="350799"/>
            </a:xfrm>
            <a:custGeom>
              <a:avLst/>
              <a:gdLst/>
              <a:ahLst/>
              <a:cxnLst/>
              <a:rect l="l" t="t" r="r" b="b"/>
              <a:pathLst>
                <a:path w="1850500" h="350799">
                  <a:moveTo>
                    <a:pt x="28649" y="0"/>
                  </a:moveTo>
                  <a:lnTo>
                    <a:pt x="1821852" y="0"/>
                  </a:lnTo>
                  <a:cubicBezTo>
                    <a:pt x="1829450" y="0"/>
                    <a:pt x="1836737" y="3018"/>
                    <a:pt x="1842109" y="8391"/>
                  </a:cubicBezTo>
                  <a:cubicBezTo>
                    <a:pt x="1847482" y="13764"/>
                    <a:pt x="1850500" y="21051"/>
                    <a:pt x="1850500" y="28649"/>
                  </a:cubicBezTo>
                  <a:lnTo>
                    <a:pt x="1850500" y="322150"/>
                  </a:lnTo>
                  <a:cubicBezTo>
                    <a:pt x="1850500" y="337972"/>
                    <a:pt x="1837674" y="350799"/>
                    <a:pt x="1821852" y="350799"/>
                  </a:cubicBezTo>
                  <a:lnTo>
                    <a:pt x="28649" y="350799"/>
                  </a:lnTo>
                  <a:cubicBezTo>
                    <a:pt x="21051" y="350799"/>
                    <a:pt x="13764" y="347781"/>
                    <a:pt x="8391" y="342408"/>
                  </a:cubicBezTo>
                  <a:cubicBezTo>
                    <a:pt x="3018" y="337035"/>
                    <a:pt x="0" y="329748"/>
                    <a:pt x="0" y="322150"/>
                  </a:cubicBezTo>
                  <a:lnTo>
                    <a:pt x="0" y="28649"/>
                  </a:lnTo>
                  <a:cubicBezTo>
                    <a:pt x="0" y="21051"/>
                    <a:pt x="3018" y="13764"/>
                    <a:pt x="8391" y="8391"/>
                  </a:cubicBezTo>
                  <a:cubicBezTo>
                    <a:pt x="13764" y="3018"/>
                    <a:pt x="21051" y="0"/>
                    <a:pt x="28649" y="0"/>
                  </a:cubicBez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850500" cy="407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247249" y="4217858"/>
            <a:ext cx="4533397" cy="471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48"/>
              </a:lnSpc>
            </a:pPr>
            <a:r>
              <a:rPr lang="it-IT" sz="2960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Entro 15 Aprile 2025</a:t>
            </a:r>
          </a:p>
        </p:txBody>
      </p:sp>
      <p:sp>
        <p:nvSpPr>
          <p:cNvPr id="23" name="Freeform 23"/>
          <p:cNvSpPr/>
          <p:nvPr/>
        </p:nvSpPr>
        <p:spPr>
          <a:xfrm>
            <a:off x="8074149" y="4104504"/>
            <a:ext cx="850398" cy="857312"/>
          </a:xfrm>
          <a:custGeom>
            <a:avLst/>
            <a:gdLst/>
            <a:ahLst/>
            <a:cxnLst/>
            <a:rect l="l" t="t" r="r" b="b"/>
            <a:pathLst>
              <a:path w="850398" h="857312">
                <a:moveTo>
                  <a:pt x="0" y="0"/>
                </a:moveTo>
                <a:lnTo>
                  <a:pt x="850398" y="0"/>
                </a:lnTo>
                <a:lnTo>
                  <a:pt x="850398" y="857311"/>
                </a:lnTo>
                <a:lnTo>
                  <a:pt x="0" y="857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2821" t="-586434" r="-77315" b="-55241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24" name="Freeform 24"/>
          <p:cNvSpPr/>
          <p:nvPr/>
        </p:nvSpPr>
        <p:spPr>
          <a:xfrm>
            <a:off x="8167567" y="4201379"/>
            <a:ext cx="663561" cy="663561"/>
          </a:xfrm>
          <a:custGeom>
            <a:avLst/>
            <a:gdLst/>
            <a:ahLst/>
            <a:cxnLst/>
            <a:rect l="l" t="t" r="r" b="b"/>
            <a:pathLst>
              <a:path w="663561" h="663561">
                <a:moveTo>
                  <a:pt x="0" y="0"/>
                </a:moveTo>
                <a:lnTo>
                  <a:pt x="663561" y="0"/>
                </a:lnTo>
                <a:lnTo>
                  <a:pt x="663561" y="663561"/>
                </a:lnTo>
                <a:lnTo>
                  <a:pt x="0" y="6635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25" name="TextBox 25"/>
          <p:cNvSpPr txBox="1"/>
          <p:nvPr/>
        </p:nvSpPr>
        <p:spPr>
          <a:xfrm>
            <a:off x="8629828" y="5345064"/>
            <a:ext cx="5288073" cy="35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2"/>
              </a:lnSpc>
            </a:pPr>
            <a:r>
              <a:rPr lang="it-IT" sz="2101" b="1" noProof="1">
                <a:solidFill>
                  <a:srgbClr val="00A181"/>
                </a:solidFill>
                <a:latin typeface="Poppins"/>
                <a:ea typeface="Poppins"/>
                <a:cs typeface="Poppins"/>
                <a:sym typeface="Poppins"/>
              </a:rPr>
              <a:t>Pubblicazione Regolamento Operativo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8623605" y="7716356"/>
            <a:ext cx="8220640" cy="1378295"/>
            <a:chOff x="0" y="0"/>
            <a:chExt cx="2165107" cy="3630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65107" cy="363008"/>
            </a:xfrm>
            <a:custGeom>
              <a:avLst/>
              <a:gdLst/>
              <a:ahLst/>
              <a:cxnLst/>
              <a:rect l="l" t="t" r="r" b="b"/>
              <a:pathLst>
                <a:path w="2165107" h="363008">
                  <a:moveTo>
                    <a:pt x="24486" y="0"/>
                  </a:moveTo>
                  <a:lnTo>
                    <a:pt x="2140621" y="0"/>
                  </a:lnTo>
                  <a:cubicBezTo>
                    <a:pt x="2147115" y="0"/>
                    <a:pt x="2153343" y="2580"/>
                    <a:pt x="2157935" y="7172"/>
                  </a:cubicBezTo>
                  <a:cubicBezTo>
                    <a:pt x="2162527" y="11764"/>
                    <a:pt x="2165107" y="17992"/>
                    <a:pt x="2165107" y="24486"/>
                  </a:cubicBezTo>
                  <a:lnTo>
                    <a:pt x="2165107" y="338522"/>
                  </a:lnTo>
                  <a:cubicBezTo>
                    <a:pt x="2165107" y="345016"/>
                    <a:pt x="2162527" y="351244"/>
                    <a:pt x="2157935" y="355836"/>
                  </a:cubicBezTo>
                  <a:cubicBezTo>
                    <a:pt x="2153343" y="360428"/>
                    <a:pt x="2147115" y="363008"/>
                    <a:pt x="2140621" y="363008"/>
                  </a:cubicBezTo>
                  <a:lnTo>
                    <a:pt x="24486" y="363008"/>
                  </a:lnTo>
                  <a:cubicBezTo>
                    <a:pt x="10963" y="363008"/>
                    <a:pt x="0" y="352045"/>
                    <a:pt x="0" y="338522"/>
                  </a:cubicBezTo>
                  <a:lnTo>
                    <a:pt x="0" y="24486"/>
                  </a:lnTo>
                  <a:cubicBezTo>
                    <a:pt x="0" y="17992"/>
                    <a:pt x="2580" y="11764"/>
                    <a:pt x="7172" y="7172"/>
                  </a:cubicBezTo>
                  <a:cubicBezTo>
                    <a:pt x="11764" y="2580"/>
                    <a:pt x="17992" y="0"/>
                    <a:pt x="24486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00A181"/>
              </a:solidFill>
              <a:prstDash val="solid"/>
              <a:round/>
            </a:ln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2165107" cy="420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623605" y="6890495"/>
            <a:ext cx="7026118" cy="1331940"/>
            <a:chOff x="0" y="0"/>
            <a:chExt cx="1850500" cy="35079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50500" cy="350799"/>
            </a:xfrm>
            <a:custGeom>
              <a:avLst/>
              <a:gdLst/>
              <a:ahLst/>
              <a:cxnLst/>
              <a:rect l="l" t="t" r="r" b="b"/>
              <a:pathLst>
                <a:path w="1850500" h="350799">
                  <a:moveTo>
                    <a:pt x="28649" y="0"/>
                  </a:moveTo>
                  <a:lnTo>
                    <a:pt x="1821852" y="0"/>
                  </a:lnTo>
                  <a:cubicBezTo>
                    <a:pt x="1829450" y="0"/>
                    <a:pt x="1836737" y="3018"/>
                    <a:pt x="1842109" y="8391"/>
                  </a:cubicBezTo>
                  <a:cubicBezTo>
                    <a:pt x="1847482" y="13764"/>
                    <a:pt x="1850500" y="21051"/>
                    <a:pt x="1850500" y="28649"/>
                  </a:cubicBezTo>
                  <a:lnTo>
                    <a:pt x="1850500" y="322150"/>
                  </a:lnTo>
                  <a:cubicBezTo>
                    <a:pt x="1850500" y="337972"/>
                    <a:pt x="1837674" y="350799"/>
                    <a:pt x="1821852" y="350799"/>
                  </a:cubicBezTo>
                  <a:lnTo>
                    <a:pt x="28649" y="350799"/>
                  </a:lnTo>
                  <a:cubicBezTo>
                    <a:pt x="21051" y="350799"/>
                    <a:pt x="13764" y="347781"/>
                    <a:pt x="8391" y="342408"/>
                  </a:cubicBezTo>
                  <a:cubicBezTo>
                    <a:pt x="3018" y="337035"/>
                    <a:pt x="0" y="329748"/>
                    <a:pt x="0" y="322150"/>
                  </a:cubicBezTo>
                  <a:lnTo>
                    <a:pt x="0" y="28649"/>
                  </a:lnTo>
                  <a:cubicBezTo>
                    <a:pt x="0" y="21051"/>
                    <a:pt x="3018" y="13764"/>
                    <a:pt x="8391" y="8391"/>
                  </a:cubicBezTo>
                  <a:cubicBezTo>
                    <a:pt x="13764" y="3018"/>
                    <a:pt x="21051" y="0"/>
                    <a:pt x="28649" y="0"/>
                  </a:cubicBez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it-IT" noProof="1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850500" cy="407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 lang="it-IT" noProof="1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510215" y="7261970"/>
            <a:ext cx="4270431" cy="47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8"/>
              </a:lnSpc>
            </a:pPr>
            <a:r>
              <a:rPr lang="it-IT" sz="2960" b="1" noProof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Entro 15 maggio 2025</a:t>
            </a:r>
          </a:p>
        </p:txBody>
      </p:sp>
      <p:sp>
        <p:nvSpPr>
          <p:cNvPr id="33" name="Freeform 33"/>
          <p:cNvSpPr/>
          <p:nvPr/>
        </p:nvSpPr>
        <p:spPr>
          <a:xfrm>
            <a:off x="8337115" y="7127809"/>
            <a:ext cx="850398" cy="857312"/>
          </a:xfrm>
          <a:custGeom>
            <a:avLst/>
            <a:gdLst/>
            <a:ahLst/>
            <a:cxnLst/>
            <a:rect l="l" t="t" r="r" b="b"/>
            <a:pathLst>
              <a:path w="850398" h="857312">
                <a:moveTo>
                  <a:pt x="0" y="0"/>
                </a:moveTo>
                <a:lnTo>
                  <a:pt x="850398" y="0"/>
                </a:lnTo>
                <a:lnTo>
                  <a:pt x="850398" y="857312"/>
                </a:lnTo>
                <a:lnTo>
                  <a:pt x="0" y="85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2821" t="-586434" r="-77315" b="-55241"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34" name="Freeform 34"/>
          <p:cNvSpPr/>
          <p:nvPr/>
        </p:nvSpPr>
        <p:spPr>
          <a:xfrm>
            <a:off x="8430534" y="7224685"/>
            <a:ext cx="663561" cy="663561"/>
          </a:xfrm>
          <a:custGeom>
            <a:avLst/>
            <a:gdLst/>
            <a:ahLst/>
            <a:cxnLst/>
            <a:rect l="l" t="t" r="r" b="b"/>
            <a:pathLst>
              <a:path w="663561" h="663561">
                <a:moveTo>
                  <a:pt x="0" y="0"/>
                </a:moveTo>
                <a:lnTo>
                  <a:pt x="663561" y="0"/>
                </a:lnTo>
                <a:lnTo>
                  <a:pt x="663561" y="663560"/>
                </a:lnTo>
                <a:lnTo>
                  <a:pt x="0" y="663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  <p:sp>
        <p:nvSpPr>
          <p:cNvPr id="35" name="TextBox 35"/>
          <p:cNvSpPr txBox="1"/>
          <p:nvPr/>
        </p:nvSpPr>
        <p:spPr>
          <a:xfrm>
            <a:off x="8892795" y="8368370"/>
            <a:ext cx="5288073" cy="74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2"/>
              </a:lnSpc>
            </a:pPr>
            <a:r>
              <a:rPr lang="it-IT" sz="2101" b="1" noProof="1">
                <a:solidFill>
                  <a:srgbClr val="00A181"/>
                </a:solidFill>
                <a:latin typeface="Poppins"/>
                <a:ea typeface="Poppins"/>
                <a:cs typeface="Poppins"/>
                <a:sym typeface="Poppins"/>
              </a:rPr>
              <a:t>Apertura sportello domande</a:t>
            </a:r>
          </a:p>
          <a:p>
            <a:pPr algn="ctr">
              <a:lnSpc>
                <a:spcPts val="2942"/>
              </a:lnSpc>
            </a:pPr>
            <a:endParaRPr lang="it-IT" sz="2101" noProof="1">
              <a:solidFill>
                <a:srgbClr val="00A18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606611" y="287176"/>
            <a:ext cx="8280555" cy="941913"/>
          </a:xfrm>
          <a:custGeom>
            <a:avLst/>
            <a:gdLst/>
            <a:ahLst/>
            <a:cxnLst/>
            <a:rect l="l" t="t" r="r" b="b"/>
            <a:pathLst>
              <a:path w="8280555" h="941913">
                <a:moveTo>
                  <a:pt x="0" y="0"/>
                </a:moveTo>
                <a:lnTo>
                  <a:pt x="8280555" y="0"/>
                </a:lnTo>
                <a:lnTo>
                  <a:pt x="8280555" y="941913"/>
                </a:lnTo>
                <a:lnTo>
                  <a:pt x="0" y="94191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it-IT" noProof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727</Words>
  <Application>Microsoft Office PowerPoint</Application>
  <PresentationFormat>Personalizzato</PresentationFormat>
  <Paragraphs>92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Poppins Bold</vt:lpstr>
      <vt:lpstr>Poppins</vt:lpstr>
      <vt:lpstr>Arial</vt:lpstr>
      <vt:lpstr>Poppins Italics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Presentazione-Presidente</dc:title>
  <dc:creator>Windows</dc:creator>
  <cp:lastModifiedBy>Windows</cp:lastModifiedBy>
  <cp:revision>4</cp:revision>
  <dcterms:created xsi:type="dcterms:W3CDTF">2006-08-16T00:00:00Z</dcterms:created>
  <dcterms:modified xsi:type="dcterms:W3CDTF">2025-04-03T18:50:15Z</dcterms:modified>
  <dc:identifier>DAGfw4sL7vc</dc:identifier>
</cp:coreProperties>
</file>